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2" r:id="rId1"/>
  </p:sldMasterIdLst>
  <p:notesMasterIdLst>
    <p:notesMasterId r:id="rId16"/>
  </p:notesMasterIdLst>
  <p:sldIdLst>
    <p:sldId id="256" r:id="rId2"/>
    <p:sldId id="266" r:id="rId3"/>
    <p:sldId id="267" r:id="rId4"/>
    <p:sldId id="257" r:id="rId5"/>
    <p:sldId id="258" r:id="rId6"/>
    <p:sldId id="259" r:id="rId7"/>
    <p:sldId id="260" r:id="rId8"/>
    <p:sldId id="261" r:id="rId9"/>
    <p:sldId id="262" r:id="rId10"/>
    <p:sldId id="263" r:id="rId11"/>
    <p:sldId id="264" r:id="rId12"/>
    <p:sldId id="265" r:id="rId13"/>
    <p:sldId id="268" r:id="rId14"/>
    <p:sldId id="269" r:id="rId15"/>
  </p:sldIdLst>
  <p:sldSz cx="14630400" cy="8229600"/>
  <p:notesSz cx="8229600" cy="14630400"/>
  <p:embeddedFontLst>
    <p:embeddedFont>
      <p:font typeface="Consolas" panose="020B0609020204030204" pitchFamily="49" charset="0"/>
      <p:regular r:id="rId17"/>
      <p:bold r:id="rId18"/>
      <p:italic r:id="rId19"/>
      <p:boldItalic r:id="rId20"/>
    </p:embeddedFont>
    <p:embeddedFont>
      <p:font typeface="Syne" panose="020B0604020202020204" charset="0"/>
      <p:regular r:id="rId21"/>
    </p:embeddedFont>
    <p:embeddedFont>
      <p:font typeface="Syne Extra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372"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95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1281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816493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917445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AF43-E0BE-F764-A48A-707B97EB52AF}"/>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9256F046-61E6-DA59-4EA4-03D285F4DB6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D4F3D1BC-E86B-CB61-ADD7-68E654809D49}"/>
              </a:ext>
            </a:extLst>
          </p:cNvPr>
          <p:cNvSpPr>
            <a:spLocks noGrp="1"/>
          </p:cNvSpPr>
          <p:nvPr>
            <p:ph type="dt" sz="half" idx="10"/>
          </p:nvPr>
        </p:nvSpPr>
        <p:spPr/>
        <p:txBody>
          <a:bodyPr/>
          <a:lstStyle/>
          <a:p>
            <a:fld id="{C764DE79-268F-4C1A-8933-263129D2AF90}" type="datetimeFigureOut">
              <a:rPr lang="en-US" smtClean="0"/>
              <a:t>13-Oct-25</a:t>
            </a:fld>
            <a:endParaRPr lang="en-US" dirty="0"/>
          </a:p>
        </p:txBody>
      </p:sp>
      <p:sp>
        <p:nvSpPr>
          <p:cNvPr id="5" name="Footer Placeholder 4">
            <a:extLst>
              <a:ext uri="{FF2B5EF4-FFF2-40B4-BE49-F238E27FC236}">
                <a16:creationId xmlns:a16="http://schemas.microsoft.com/office/drawing/2014/main" id="{B689B86A-264C-27A7-E323-EEF0D4EEF4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89ABA7-762E-E49D-075D-B7E3254E9CB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6845650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C08D-84AA-3C53-356E-96E749E12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AC3332-2918-A017-38A8-34BEA42AA0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AECAC-441A-A5CC-3C31-130B728FA909}"/>
              </a:ext>
            </a:extLst>
          </p:cNvPr>
          <p:cNvSpPr>
            <a:spLocks noGrp="1"/>
          </p:cNvSpPr>
          <p:nvPr>
            <p:ph type="dt" sz="half" idx="10"/>
          </p:nvPr>
        </p:nvSpPr>
        <p:spPr/>
        <p:txBody>
          <a:bodyPr/>
          <a:lstStyle/>
          <a:p>
            <a:fld id="{C764DE79-268F-4C1A-8933-263129D2AF90}" type="datetimeFigureOut">
              <a:rPr lang="en-US" smtClean="0"/>
              <a:t>13-Oct-25</a:t>
            </a:fld>
            <a:endParaRPr lang="en-US" dirty="0"/>
          </a:p>
        </p:txBody>
      </p:sp>
      <p:sp>
        <p:nvSpPr>
          <p:cNvPr id="5" name="Footer Placeholder 4">
            <a:extLst>
              <a:ext uri="{FF2B5EF4-FFF2-40B4-BE49-F238E27FC236}">
                <a16:creationId xmlns:a16="http://schemas.microsoft.com/office/drawing/2014/main" id="{24632A18-1759-965C-FED2-4A01CD48B6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60EF9E-565C-6823-24BB-47C67901CE5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42996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F2B31A-8DD6-99E9-B1F1-B9B1D6755457}"/>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48200F-C920-6FCD-0F23-22A348926767}"/>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1C0F6-7B81-22E4-7596-4DA9FDCB1AB7}"/>
              </a:ext>
            </a:extLst>
          </p:cNvPr>
          <p:cNvSpPr>
            <a:spLocks noGrp="1"/>
          </p:cNvSpPr>
          <p:nvPr>
            <p:ph type="dt" sz="half" idx="10"/>
          </p:nvPr>
        </p:nvSpPr>
        <p:spPr/>
        <p:txBody>
          <a:bodyPr/>
          <a:lstStyle/>
          <a:p>
            <a:fld id="{C764DE79-268F-4C1A-8933-263129D2AF90}" type="datetimeFigureOut">
              <a:rPr lang="en-US" smtClean="0"/>
              <a:t>13-Oct-25</a:t>
            </a:fld>
            <a:endParaRPr lang="en-US" dirty="0"/>
          </a:p>
        </p:txBody>
      </p:sp>
      <p:sp>
        <p:nvSpPr>
          <p:cNvPr id="5" name="Footer Placeholder 4">
            <a:extLst>
              <a:ext uri="{FF2B5EF4-FFF2-40B4-BE49-F238E27FC236}">
                <a16:creationId xmlns:a16="http://schemas.microsoft.com/office/drawing/2014/main" id="{E90AB8C4-FEDF-7CC5-245D-D1FAB5DB21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111704-B26E-C14B-86BC-5A71E7BE8F8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43631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733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93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923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076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510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792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104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00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1F481-1FF0-4B12-FB81-7AAA66293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BCB8C9-A3EE-DB45-03A5-DAADB0C5FE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7BB0D7-CF50-FC9A-6FD0-0BC3E3D864B1}"/>
              </a:ext>
            </a:extLst>
          </p:cNvPr>
          <p:cNvSpPr>
            <a:spLocks noGrp="1"/>
          </p:cNvSpPr>
          <p:nvPr>
            <p:ph type="dt" sz="half" idx="10"/>
          </p:nvPr>
        </p:nvSpPr>
        <p:spPr/>
        <p:txBody>
          <a:bodyPr/>
          <a:lstStyle/>
          <a:p>
            <a:fld id="{C764DE79-268F-4C1A-8933-263129D2AF90}" type="datetimeFigureOut">
              <a:rPr lang="en-US" smtClean="0"/>
              <a:t>13-Oct-25</a:t>
            </a:fld>
            <a:endParaRPr lang="en-US" dirty="0"/>
          </a:p>
        </p:txBody>
      </p:sp>
      <p:sp>
        <p:nvSpPr>
          <p:cNvPr id="5" name="Footer Placeholder 4">
            <a:extLst>
              <a:ext uri="{FF2B5EF4-FFF2-40B4-BE49-F238E27FC236}">
                <a16:creationId xmlns:a16="http://schemas.microsoft.com/office/drawing/2014/main" id="{9AC819EA-5E11-DB69-4C3B-45D8BC17B8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DEC316-2D15-45A6-D9EC-0856EC1213F0}"/>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4028260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89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401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D65A-167F-C250-0BFA-4E9CD2E1CA51}"/>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96365BEF-7339-7B4D-DD98-1458CA20DFC5}"/>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45B284-BD76-EEC4-F097-C449F376939C}"/>
              </a:ext>
            </a:extLst>
          </p:cNvPr>
          <p:cNvSpPr>
            <a:spLocks noGrp="1"/>
          </p:cNvSpPr>
          <p:nvPr>
            <p:ph type="dt" sz="half" idx="10"/>
          </p:nvPr>
        </p:nvSpPr>
        <p:spPr/>
        <p:txBody>
          <a:bodyPr/>
          <a:lstStyle/>
          <a:p>
            <a:fld id="{C764DE79-268F-4C1A-8933-263129D2AF90}" type="datetimeFigureOut">
              <a:rPr lang="en-US" smtClean="0"/>
              <a:t>13-Oct-25</a:t>
            </a:fld>
            <a:endParaRPr lang="en-US" dirty="0"/>
          </a:p>
        </p:txBody>
      </p:sp>
      <p:sp>
        <p:nvSpPr>
          <p:cNvPr id="5" name="Footer Placeholder 4">
            <a:extLst>
              <a:ext uri="{FF2B5EF4-FFF2-40B4-BE49-F238E27FC236}">
                <a16:creationId xmlns:a16="http://schemas.microsoft.com/office/drawing/2014/main" id="{40E12C91-1A6E-76A1-893D-7ACCB5E8C3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F6372F-C492-9B47-C89A-D5126596B675}"/>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1949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558C-1E92-1918-CAEB-698A3C915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DCDBA5-4477-294D-F4E6-06B5A714E023}"/>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BB7C2-C088-25D5-1779-6F6ADAC80CC2}"/>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9BDEE9-6363-C4CE-F001-D335DDFAE9C9}"/>
              </a:ext>
            </a:extLst>
          </p:cNvPr>
          <p:cNvSpPr>
            <a:spLocks noGrp="1"/>
          </p:cNvSpPr>
          <p:nvPr>
            <p:ph type="dt" sz="half" idx="10"/>
          </p:nvPr>
        </p:nvSpPr>
        <p:spPr/>
        <p:txBody>
          <a:bodyPr/>
          <a:lstStyle/>
          <a:p>
            <a:fld id="{C764DE79-268F-4C1A-8933-263129D2AF90}" type="datetimeFigureOut">
              <a:rPr lang="en-US" smtClean="0"/>
              <a:t>13-Oct-25</a:t>
            </a:fld>
            <a:endParaRPr lang="en-US" dirty="0"/>
          </a:p>
        </p:txBody>
      </p:sp>
      <p:sp>
        <p:nvSpPr>
          <p:cNvPr id="6" name="Footer Placeholder 5">
            <a:extLst>
              <a:ext uri="{FF2B5EF4-FFF2-40B4-BE49-F238E27FC236}">
                <a16:creationId xmlns:a16="http://schemas.microsoft.com/office/drawing/2014/main" id="{15B2BF6E-E2E3-A072-5DE2-A04A60184EA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6E2A73-3D90-1EF2-F232-573AEE8DC6DB}"/>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421806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B012-CCC7-71A9-8161-625DCEF2285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4338F3-ED96-C89C-E3B7-87006EFB187D}"/>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62FC9723-22D7-9AE7-C6A5-40265393B15D}"/>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75EB5E-DA79-67F5-74B3-4CBB866ED0E1}"/>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D7FE5EA0-BAC7-4AA6-B078-11F485795C2D}"/>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CEB36B-0A91-F1D5-AFE2-3350A71FAD31}"/>
              </a:ext>
            </a:extLst>
          </p:cNvPr>
          <p:cNvSpPr>
            <a:spLocks noGrp="1"/>
          </p:cNvSpPr>
          <p:nvPr>
            <p:ph type="dt" sz="half" idx="10"/>
          </p:nvPr>
        </p:nvSpPr>
        <p:spPr/>
        <p:txBody>
          <a:bodyPr/>
          <a:lstStyle/>
          <a:p>
            <a:fld id="{C764DE79-268F-4C1A-8933-263129D2AF90}" type="datetimeFigureOut">
              <a:rPr lang="en-US" smtClean="0"/>
              <a:t>13-Oct-25</a:t>
            </a:fld>
            <a:endParaRPr lang="en-US" dirty="0"/>
          </a:p>
        </p:txBody>
      </p:sp>
      <p:sp>
        <p:nvSpPr>
          <p:cNvPr id="8" name="Footer Placeholder 7">
            <a:extLst>
              <a:ext uri="{FF2B5EF4-FFF2-40B4-BE49-F238E27FC236}">
                <a16:creationId xmlns:a16="http://schemas.microsoft.com/office/drawing/2014/main" id="{BA561BEE-0B28-DF8C-D540-59BF62D1B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90C6900-6241-CF93-FBB6-C1B3753A651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83458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3351-F099-5F31-E749-29EB233733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932F2B-8CF7-57A4-3C4B-324F36FEFC53}"/>
              </a:ext>
            </a:extLst>
          </p:cNvPr>
          <p:cNvSpPr>
            <a:spLocks noGrp="1"/>
          </p:cNvSpPr>
          <p:nvPr>
            <p:ph type="dt" sz="half" idx="10"/>
          </p:nvPr>
        </p:nvSpPr>
        <p:spPr/>
        <p:txBody>
          <a:bodyPr/>
          <a:lstStyle/>
          <a:p>
            <a:fld id="{C764DE79-268F-4C1A-8933-263129D2AF90}" type="datetimeFigureOut">
              <a:rPr lang="en-US" smtClean="0"/>
              <a:t>13-Oct-25</a:t>
            </a:fld>
            <a:endParaRPr lang="en-US" dirty="0"/>
          </a:p>
        </p:txBody>
      </p:sp>
      <p:sp>
        <p:nvSpPr>
          <p:cNvPr id="4" name="Footer Placeholder 3">
            <a:extLst>
              <a:ext uri="{FF2B5EF4-FFF2-40B4-BE49-F238E27FC236}">
                <a16:creationId xmlns:a16="http://schemas.microsoft.com/office/drawing/2014/main" id="{D4EB336D-ACA1-E21E-7D8F-4CB5A41A250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21AE89-F407-9860-EA79-01434EB67603}"/>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768885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AFFCE6-31EF-3219-5B27-926DE0F2D343}"/>
              </a:ext>
            </a:extLst>
          </p:cNvPr>
          <p:cNvSpPr>
            <a:spLocks noGrp="1"/>
          </p:cNvSpPr>
          <p:nvPr>
            <p:ph type="dt" sz="half" idx="10"/>
          </p:nvPr>
        </p:nvSpPr>
        <p:spPr/>
        <p:txBody>
          <a:bodyPr/>
          <a:lstStyle/>
          <a:p>
            <a:fld id="{C764DE79-268F-4C1A-8933-263129D2AF90}" type="datetimeFigureOut">
              <a:rPr lang="en-US" smtClean="0"/>
              <a:t>13-Oct-25</a:t>
            </a:fld>
            <a:endParaRPr lang="en-US" dirty="0"/>
          </a:p>
        </p:txBody>
      </p:sp>
      <p:sp>
        <p:nvSpPr>
          <p:cNvPr id="3" name="Footer Placeholder 2">
            <a:extLst>
              <a:ext uri="{FF2B5EF4-FFF2-40B4-BE49-F238E27FC236}">
                <a16:creationId xmlns:a16="http://schemas.microsoft.com/office/drawing/2014/main" id="{C10F3B9E-94A6-BAC5-036D-79C76E0059A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4286CF9-90EF-FD69-84A2-A3E48D7DE8A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52451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EB329-200A-FCCF-5AB0-F0AB7AFA0B99}"/>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D4D03635-1FD6-594F-25E4-248A74704554}"/>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C4EBCF-85C4-28E1-DF27-90841DE7E03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2B0D21D-D560-DFE7-26CD-452D923D30B9}"/>
              </a:ext>
            </a:extLst>
          </p:cNvPr>
          <p:cNvSpPr>
            <a:spLocks noGrp="1"/>
          </p:cNvSpPr>
          <p:nvPr>
            <p:ph type="dt" sz="half" idx="10"/>
          </p:nvPr>
        </p:nvSpPr>
        <p:spPr/>
        <p:txBody>
          <a:bodyPr/>
          <a:lstStyle/>
          <a:p>
            <a:fld id="{C764DE79-268F-4C1A-8933-263129D2AF90}" type="datetimeFigureOut">
              <a:rPr lang="en-US" smtClean="0"/>
              <a:t>13-Oct-25</a:t>
            </a:fld>
            <a:endParaRPr lang="en-US" dirty="0"/>
          </a:p>
        </p:txBody>
      </p:sp>
      <p:sp>
        <p:nvSpPr>
          <p:cNvPr id="6" name="Footer Placeholder 5">
            <a:extLst>
              <a:ext uri="{FF2B5EF4-FFF2-40B4-BE49-F238E27FC236}">
                <a16:creationId xmlns:a16="http://schemas.microsoft.com/office/drawing/2014/main" id="{33D3718F-9BD7-01E3-5A51-3D01412FF97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D6903-3C7E-C701-F475-DF97993F7202}"/>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291628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AAE8-7C6A-6A51-5440-43CF97B855A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226A65EB-8954-16AE-BA7C-10AF0CC2FB1D}"/>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EB378173-6A6C-4B50-73A3-BB615703E06A}"/>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CC364841-3FE9-6CBB-A1E9-FBF85339CD73}"/>
              </a:ext>
            </a:extLst>
          </p:cNvPr>
          <p:cNvSpPr>
            <a:spLocks noGrp="1"/>
          </p:cNvSpPr>
          <p:nvPr>
            <p:ph type="dt" sz="half" idx="10"/>
          </p:nvPr>
        </p:nvSpPr>
        <p:spPr/>
        <p:txBody>
          <a:bodyPr/>
          <a:lstStyle/>
          <a:p>
            <a:fld id="{C764DE79-268F-4C1A-8933-263129D2AF90}" type="datetimeFigureOut">
              <a:rPr lang="en-US" smtClean="0"/>
              <a:t>13-Oct-25</a:t>
            </a:fld>
            <a:endParaRPr lang="en-US" dirty="0"/>
          </a:p>
        </p:txBody>
      </p:sp>
      <p:sp>
        <p:nvSpPr>
          <p:cNvPr id="6" name="Footer Placeholder 5">
            <a:extLst>
              <a:ext uri="{FF2B5EF4-FFF2-40B4-BE49-F238E27FC236}">
                <a16:creationId xmlns:a16="http://schemas.microsoft.com/office/drawing/2014/main" id="{2940FD5E-F35E-C681-8192-8D84A07D69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4939D76-8C6B-9559-7EEC-0BCC60E8514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4590206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F41E7E-90D1-B84F-A505-9F2DC0473D1E}"/>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0EFA5F-2787-247A-AEB0-F89AB8968E02}"/>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ADB50-D802-4AF9-5E50-DC255F2BB7C8}"/>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C764DE79-268F-4C1A-8933-263129D2AF90}" type="datetimeFigureOut">
              <a:rPr lang="en-US" smtClean="0"/>
              <a:t>13-Oct-25</a:t>
            </a:fld>
            <a:endParaRPr lang="en-US" dirty="0"/>
          </a:p>
        </p:txBody>
      </p:sp>
      <p:sp>
        <p:nvSpPr>
          <p:cNvPr id="5" name="Footer Placeholder 4">
            <a:extLst>
              <a:ext uri="{FF2B5EF4-FFF2-40B4-BE49-F238E27FC236}">
                <a16:creationId xmlns:a16="http://schemas.microsoft.com/office/drawing/2014/main" id="{B7824283-B9B1-85CC-D455-FE32C0BB6C3F}"/>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E5975C92-258E-B8EF-07E4-2FB098255636}"/>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62049484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37197"/>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Video Game Sales Database Analysis</a:t>
            </a:r>
            <a:endParaRPr lang="en-US" sz="4450" dirty="0"/>
          </a:p>
        </p:txBody>
      </p:sp>
      <p:sp>
        <p:nvSpPr>
          <p:cNvPr id="4" name="Text 1"/>
          <p:cNvSpPr/>
          <p:nvPr/>
        </p:nvSpPr>
        <p:spPr>
          <a:xfrm>
            <a:off x="6280190" y="483389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A comprehensive SQL-based analysis of global video game sales data, exploring trends across platforms, genres, publishers, and regional markets through structured database queries and insights.</a:t>
            </a:r>
            <a:endParaRPr lang="en-US" sz="1750" dirty="0"/>
          </a:p>
        </p:txBody>
      </p:sp>
      <p:sp>
        <p:nvSpPr>
          <p:cNvPr id="5" name="TextBox 4">
            <a:extLst>
              <a:ext uri="{FF2B5EF4-FFF2-40B4-BE49-F238E27FC236}">
                <a16:creationId xmlns:a16="http://schemas.microsoft.com/office/drawing/2014/main" id="{1C7D89CE-198A-A1F6-BB71-91600F422BE3}"/>
              </a:ext>
            </a:extLst>
          </p:cNvPr>
          <p:cNvSpPr txBox="1"/>
          <p:nvPr/>
        </p:nvSpPr>
        <p:spPr>
          <a:xfrm>
            <a:off x="11617325" y="7073900"/>
            <a:ext cx="2425700" cy="307777"/>
          </a:xfrm>
          <a:prstGeom prst="rect">
            <a:avLst/>
          </a:prstGeom>
          <a:noFill/>
        </p:spPr>
        <p:txBody>
          <a:bodyPr wrap="square" rtlCol="0">
            <a:spAutoFit/>
          </a:bodyPr>
          <a:lstStyle/>
          <a:p>
            <a:r>
              <a:rPr lang="en-US" sz="1400" dirty="0">
                <a:solidFill>
                  <a:schemeClr val="bg1"/>
                </a:solidFill>
              </a:rPr>
              <a:t>BY SUPRATIM MAITY</a:t>
            </a:r>
          </a:p>
        </p:txBody>
      </p:sp>
      <p:sp>
        <p:nvSpPr>
          <p:cNvPr id="6" name="Rectangle 1">
            <a:extLst>
              <a:ext uri="{FF2B5EF4-FFF2-40B4-BE49-F238E27FC236}">
                <a16:creationId xmlns:a16="http://schemas.microsoft.com/office/drawing/2014/main" id="{498E1070-6CF0-7DFF-1BA5-1623F66D0852}"/>
              </a:ext>
            </a:extLst>
          </p:cNvPr>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 comprehensive </a:t>
            </a:r>
            <a:r>
              <a:rPr kumimoji="0" lang="en-US" altLang="en-US" sz="1800" b="1" i="0" u="none" strike="noStrike" cap="none" normalizeH="0" baseline="0">
                <a:ln>
                  <a:noFill/>
                </a:ln>
                <a:solidFill>
                  <a:schemeClr val="tx1"/>
                </a:solidFill>
                <a:effectLst/>
                <a:latin typeface="Arial" panose="020B0604020202020204" pitchFamily="34" charset="0"/>
              </a:rPr>
              <a:t>MySQL-based</a:t>
            </a:r>
            <a:r>
              <a:rPr kumimoji="0" lang="en-US" altLang="en-US" sz="1800" b="0" i="0" u="none" strike="noStrike" cap="none" normalizeH="0" baseline="0">
                <a:ln>
                  <a:noFill/>
                </a:ln>
                <a:solidFill>
                  <a:schemeClr val="tx1"/>
                </a:solidFill>
                <a:effectLst/>
                <a:latin typeface="Arial" panose="020B0604020202020204" pitchFamily="34" charset="0"/>
              </a:rPr>
              <a:t> analysis of global video game sales data, exploring trends across platforms, genres, publishers, and regional markets through structured database queries and insights."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9493" y="557451"/>
            <a:ext cx="9516666" cy="411718"/>
          </a:xfrm>
          <a:prstGeom prst="rect">
            <a:avLst/>
          </a:prstGeom>
          <a:noFill/>
          <a:ln/>
        </p:spPr>
        <p:txBody>
          <a:bodyPr wrap="none" lIns="0" tIns="0" rIns="0" bIns="0" rtlCol="0" anchor="t"/>
          <a:lstStyle/>
          <a:p>
            <a:pPr marL="0" indent="0" algn="l">
              <a:lnSpc>
                <a:spcPts val="3200"/>
              </a:lnSpc>
              <a:buNone/>
            </a:pPr>
            <a:r>
              <a:rPr lang="en-US" sz="2550" b="1" dirty="0">
                <a:solidFill>
                  <a:srgbClr val="000000"/>
                </a:solidFill>
                <a:latin typeface="Syne Extra Bold" pitchFamily="34" charset="0"/>
                <a:ea typeface="Syne Extra Bold" pitchFamily="34" charset="-122"/>
                <a:cs typeface="Syne Extra Bold" pitchFamily="34" charset="-120"/>
              </a:rPr>
              <a:t>8️⃣</a:t>
            </a:r>
            <a:r>
              <a:rPr lang="en-US" sz="2550" b="1" dirty="0">
                <a:solidFill>
                  <a:srgbClr val="F0F4F1"/>
                </a:solidFill>
                <a:latin typeface="Syne Extra Bold" pitchFamily="34" charset="0"/>
                <a:ea typeface="Syne Extra Bold" pitchFamily="34" charset="-122"/>
                <a:cs typeface="Syne Extra Bold" pitchFamily="34" charset="-120"/>
              </a:rPr>
              <a:t> Top 3 Genres by Total Global Sales</a:t>
            </a:r>
            <a:endParaRPr lang="en-US" sz="2550" dirty="0"/>
          </a:p>
        </p:txBody>
      </p:sp>
      <p:sp>
        <p:nvSpPr>
          <p:cNvPr id="3" name="Shape 1"/>
          <p:cNvSpPr/>
          <p:nvPr/>
        </p:nvSpPr>
        <p:spPr>
          <a:xfrm>
            <a:off x="709493" y="1232654"/>
            <a:ext cx="13211413" cy="1462802"/>
          </a:xfrm>
          <a:prstGeom prst="roundRect">
            <a:avLst>
              <a:gd name="adj" fmla="val 3784"/>
            </a:avLst>
          </a:prstGeom>
          <a:solidFill>
            <a:srgbClr val="222D32"/>
          </a:solidFill>
          <a:ln/>
        </p:spPr>
        <p:txBody>
          <a:bodyPr/>
          <a:lstStyle/>
          <a:p>
            <a:endParaRPr lang="en-US"/>
          </a:p>
        </p:txBody>
      </p:sp>
      <p:sp>
        <p:nvSpPr>
          <p:cNvPr id="4" name="Shape 2"/>
          <p:cNvSpPr/>
          <p:nvPr/>
        </p:nvSpPr>
        <p:spPr>
          <a:xfrm>
            <a:off x="702945" y="1232654"/>
            <a:ext cx="13224510" cy="1462802"/>
          </a:xfrm>
          <a:prstGeom prst="roundRect">
            <a:avLst>
              <a:gd name="adj" fmla="val 1351"/>
            </a:avLst>
          </a:prstGeom>
          <a:solidFill>
            <a:srgbClr val="222D32"/>
          </a:solidFill>
          <a:ln/>
        </p:spPr>
        <p:txBody>
          <a:bodyPr anchor="ctr"/>
          <a:lstStyle/>
          <a:p>
            <a:pPr>
              <a:lnSpc>
                <a:spcPct val="150000"/>
              </a:lnSpc>
            </a:pPr>
            <a:endParaRPr lang="en-US" dirty="0"/>
          </a:p>
        </p:txBody>
      </p:sp>
      <p:sp>
        <p:nvSpPr>
          <p:cNvPr id="5" name="Text 3"/>
          <p:cNvSpPr/>
          <p:nvPr/>
        </p:nvSpPr>
        <p:spPr>
          <a:xfrm>
            <a:off x="834628" y="1331476"/>
            <a:ext cx="12961144" cy="1265158"/>
          </a:xfrm>
          <a:prstGeom prst="rect">
            <a:avLst/>
          </a:prstGeom>
          <a:noFill/>
          <a:ln/>
        </p:spPr>
        <p:txBody>
          <a:bodyPr wrap="square" lIns="0" tIns="0" rIns="0" bIns="0" rtlCol="0" anchor="ctr"/>
          <a:lstStyle/>
          <a:p>
            <a:pPr>
              <a:lnSpc>
                <a:spcPts val="1650"/>
              </a:lnSpc>
            </a:pPr>
            <a:r>
              <a:rPr lang="en-US" sz="1000" dirty="0">
                <a:solidFill>
                  <a:srgbClr val="D7E5D8"/>
                </a:solidFill>
                <a:latin typeface="Consolas" pitchFamily="34" charset="0"/>
                <a:ea typeface="Consolas" pitchFamily="34" charset="-122"/>
                <a:cs typeface="Consolas" pitchFamily="34" charset="-120"/>
              </a:rPr>
              <a:t>SELECT genre, ROUND(SUM(</a:t>
            </a:r>
            <a:r>
              <a:rPr lang="en-US" sz="1000" dirty="0" err="1">
                <a:solidFill>
                  <a:srgbClr val="D7E5D8"/>
                </a:solidFill>
                <a:latin typeface="Consolas" pitchFamily="34" charset="0"/>
                <a:ea typeface="Consolas" pitchFamily="34" charset="-122"/>
                <a:cs typeface="Consolas" pitchFamily="34" charset="-120"/>
              </a:rPr>
              <a:t>global_sales</a:t>
            </a:r>
            <a:r>
              <a:rPr lang="en-US" sz="1000" dirty="0">
                <a:solidFill>
                  <a:srgbClr val="D7E5D8"/>
                </a:solidFill>
                <a:latin typeface="Consolas" pitchFamily="34" charset="0"/>
                <a:ea typeface="Consolas" pitchFamily="34" charset="-122"/>
                <a:cs typeface="Consolas" pitchFamily="34" charset="-120"/>
              </a:rPr>
              <a:t>),2) AS </a:t>
            </a:r>
            <a:r>
              <a:rPr lang="en-US" sz="1000" dirty="0" err="1">
                <a:solidFill>
                  <a:srgbClr val="D7E5D8"/>
                </a:solidFill>
                <a:latin typeface="Consolas" pitchFamily="34" charset="0"/>
                <a:ea typeface="Consolas" pitchFamily="34" charset="-122"/>
                <a:cs typeface="Consolas" pitchFamily="34" charset="-120"/>
              </a:rPr>
              <a:t>total_sales</a:t>
            </a:r>
            <a:endParaRPr lang="en-US" sz="1000" dirty="0">
              <a:solidFill>
                <a:srgbClr val="D7E5D8"/>
              </a:solidFill>
              <a:latin typeface="Consolas" pitchFamily="34" charset="0"/>
              <a:ea typeface="Consolas" pitchFamily="34" charset="-122"/>
              <a:cs typeface="Consolas" pitchFamily="34" charset="-120"/>
            </a:endParaRPr>
          </a:p>
          <a:p>
            <a:pPr>
              <a:lnSpc>
                <a:spcPts val="1650"/>
              </a:lnSpc>
            </a:pPr>
            <a:r>
              <a:rPr lang="en-US" sz="1000" dirty="0">
                <a:solidFill>
                  <a:srgbClr val="D7E5D8"/>
                </a:solidFill>
                <a:latin typeface="Consolas" pitchFamily="34" charset="0"/>
                <a:ea typeface="Consolas" pitchFamily="34" charset="-122"/>
                <a:cs typeface="Consolas" pitchFamily="34" charset="-120"/>
              </a:rPr>
              <a:t>FROM </a:t>
            </a:r>
            <a:r>
              <a:rPr lang="en-US" sz="1000" dirty="0" err="1">
                <a:solidFill>
                  <a:srgbClr val="D7E5D8"/>
                </a:solidFill>
                <a:latin typeface="Consolas" pitchFamily="34" charset="0"/>
                <a:ea typeface="Consolas" pitchFamily="34" charset="-122"/>
                <a:cs typeface="Consolas" pitchFamily="34" charset="-120"/>
              </a:rPr>
              <a:t>video_games</a:t>
            </a:r>
            <a:endParaRPr lang="en-US" sz="1000" dirty="0">
              <a:solidFill>
                <a:srgbClr val="D7E5D8"/>
              </a:solidFill>
              <a:latin typeface="Consolas" pitchFamily="34" charset="0"/>
              <a:ea typeface="Consolas" pitchFamily="34" charset="-122"/>
              <a:cs typeface="Consolas" pitchFamily="34" charset="-120"/>
            </a:endParaRPr>
          </a:p>
          <a:p>
            <a:pPr>
              <a:lnSpc>
                <a:spcPct val="150000"/>
              </a:lnSpc>
            </a:pPr>
            <a:r>
              <a:rPr lang="en-US" sz="1000" dirty="0">
                <a:solidFill>
                  <a:srgbClr val="D7E5D8"/>
                </a:solidFill>
                <a:latin typeface="Consolas" pitchFamily="34" charset="0"/>
                <a:ea typeface="Consolas" pitchFamily="34" charset="-122"/>
                <a:cs typeface="Consolas" pitchFamily="34" charset="-120"/>
              </a:rPr>
              <a:t>GROUP BY genre</a:t>
            </a:r>
          </a:p>
          <a:p>
            <a:pPr>
              <a:lnSpc>
                <a:spcPts val="1650"/>
              </a:lnSpc>
            </a:pPr>
            <a:r>
              <a:rPr lang="en-US" sz="1000" dirty="0">
                <a:solidFill>
                  <a:srgbClr val="D7E5D8"/>
                </a:solidFill>
                <a:latin typeface="Consolas" pitchFamily="34" charset="0"/>
                <a:ea typeface="Consolas" pitchFamily="34" charset="-122"/>
                <a:cs typeface="Consolas" pitchFamily="34" charset="-120"/>
              </a:rPr>
              <a:t>ORDER BY </a:t>
            </a:r>
            <a:r>
              <a:rPr lang="en-US" sz="1000" dirty="0" err="1">
                <a:solidFill>
                  <a:srgbClr val="D7E5D8"/>
                </a:solidFill>
                <a:latin typeface="Consolas" pitchFamily="34" charset="0"/>
                <a:ea typeface="Consolas" pitchFamily="34" charset="-122"/>
                <a:cs typeface="Consolas" pitchFamily="34" charset="-120"/>
              </a:rPr>
              <a:t>total_sales</a:t>
            </a:r>
            <a:r>
              <a:rPr lang="en-US" sz="1000" dirty="0">
                <a:solidFill>
                  <a:srgbClr val="D7E5D8"/>
                </a:solidFill>
                <a:latin typeface="Consolas" pitchFamily="34" charset="0"/>
                <a:ea typeface="Consolas" pitchFamily="34" charset="-122"/>
                <a:cs typeface="Consolas" pitchFamily="34" charset="-120"/>
              </a:rPr>
              <a:t> DESC</a:t>
            </a:r>
          </a:p>
          <a:p>
            <a:pPr>
              <a:lnSpc>
                <a:spcPct val="150000"/>
              </a:lnSpc>
            </a:pPr>
            <a:r>
              <a:rPr lang="en-US" sz="1000" dirty="0">
                <a:solidFill>
                  <a:srgbClr val="D7E5D8"/>
                </a:solidFill>
                <a:latin typeface="Consolas" pitchFamily="34" charset="0"/>
                <a:ea typeface="Consolas" pitchFamily="34" charset="-122"/>
                <a:cs typeface="Consolas" pitchFamily="34" charset="-120"/>
              </a:rPr>
              <a:t>LIMIT 3;</a:t>
            </a:r>
          </a:p>
        </p:txBody>
      </p:sp>
      <p:sp>
        <p:nvSpPr>
          <p:cNvPr id="6" name="Shape 4"/>
          <p:cNvSpPr/>
          <p:nvPr/>
        </p:nvSpPr>
        <p:spPr>
          <a:xfrm>
            <a:off x="709493" y="2843689"/>
            <a:ext cx="13211413" cy="559832"/>
          </a:xfrm>
          <a:prstGeom prst="roundRect">
            <a:avLst>
              <a:gd name="adj" fmla="val 9886"/>
            </a:avLst>
          </a:prstGeom>
          <a:solidFill>
            <a:srgbClr val="334805"/>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841177" y="3037761"/>
            <a:ext cx="164663" cy="131683"/>
          </a:xfrm>
          <a:prstGeom prst="rect">
            <a:avLst/>
          </a:prstGeom>
        </p:spPr>
      </p:pic>
      <p:sp>
        <p:nvSpPr>
          <p:cNvPr id="8" name="Text 5"/>
          <p:cNvSpPr/>
          <p:nvPr/>
        </p:nvSpPr>
        <p:spPr>
          <a:xfrm>
            <a:off x="1137523" y="3008233"/>
            <a:ext cx="12651700" cy="210860"/>
          </a:xfrm>
          <a:prstGeom prst="rect">
            <a:avLst/>
          </a:prstGeom>
          <a:noFill/>
          <a:ln/>
        </p:spPr>
        <p:txBody>
          <a:bodyPr wrap="none" lIns="0" tIns="0" rIns="0" bIns="0" rtlCol="0" anchor="t"/>
          <a:lstStyle/>
          <a:p>
            <a:pPr marL="0" indent="0" algn="l">
              <a:lnSpc>
                <a:spcPts val="1650"/>
              </a:lnSpc>
              <a:buNone/>
            </a:pPr>
            <a:r>
              <a:rPr lang="en-US" sz="1000" b="1" dirty="0">
                <a:solidFill>
                  <a:srgbClr val="FFFFFF"/>
                </a:solidFill>
                <a:latin typeface="Syne" pitchFamily="34" charset="0"/>
                <a:ea typeface="Syne" pitchFamily="34" charset="-122"/>
                <a:cs typeface="Syne" pitchFamily="34" charset="-120"/>
              </a:rPr>
              <a:t>Insight:</a:t>
            </a:r>
            <a:r>
              <a:rPr lang="en-US" sz="1000" dirty="0">
                <a:solidFill>
                  <a:srgbClr val="FFFFFF"/>
                </a:solidFill>
                <a:latin typeface="Syne" pitchFamily="34" charset="0"/>
                <a:ea typeface="Syne" pitchFamily="34" charset="-122"/>
                <a:cs typeface="Syne" pitchFamily="34" charset="-120"/>
              </a:rPr>
              <a:t> Highlights the top-performing genres in the global market.</a:t>
            </a:r>
            <a:endParaRPr lang="en-US" sz="1000" dirty="0"/>
          </a:p>
        </p:txBody>
      </p:sp>
      <p:sp>
        <p:nvSpPr>
          <p:cNvPr id="9" name="Shape 6"/>
          <p:cNvSpPr/>
          <p:nvPr/>
        </p:nvSpPr>
        <p:spPr>
          <a:xfrm>
            <a:off x="709493" y="3617559"/>
            <a:ext cx="13211413" cy="24051"/>
          </a:xfrm>
          <a:prstGeom prst="rect">
            <a:avLst/>
          </a:prstGeom>
          <a:solidFill>
            <a:srgbClr val="D7E5D8">
              <a:alpha val="50000"/>
            </a:srgbClr>
          </a:solidFill>
          <a:ln/>
        </p:spPr>
        <p:txBody>
          <a:bodyPr/>
          <a:lstStyle/>
          <a:p>
            <a:endParaRPr lang="en-US"/>
          </a:p>
        </p:txBody>
      </p:sp>
      <p:sp>
        <p:nvSpPr>
          <p:cNvPr id="10" name="Text 7"/>
          <p:cNvSpPr/>
          <p:nvPr/>
        </p:nvSpPr>
        <p:spPr>
          <a:xfrm>
            <a:off x="709493" y="3839170"/>
            <a:ext cx="9318784" cy="411718"/>
          </a:xfrm>
          <a:prstGeom prst="rect">
            <a:avLst/>
          </a:prstGeom>
          <a:noFill/>
          <a:ln/>
        </p:spPr>
        <p:txBody>
          <a:bodyPr wrap="none" lIns="0" tIns="0" rIns="0" bIns="0" rtlCol="0" anchor="t"/>
          <a:lstStyle/>
          <a:p>
            <a:pPr marL="0" indent="0" algn="l">
              <a:lnSpc>
                <a:spcPts val="3200"/>
              </a:lnSpc>
              <a:buNone/>
            </a:pPr>
            <a:r>
              <a:rPr lang="en-US" sz="2550" b="1" dirty="0">
                <a:solidFill>
                  <a:srgbClr val="000000"/>
                </a:solidFill>
                <a:latin typeface="Syne Extra Bold" pitchFamily="34" charset="0"/>
                <a:ea typeface="Syne Extra Bold" pitchFamily="34" charset="-122"/>
                <a:cs typeface="Syne Extra Bold" pitchFamily="34" charset="-120"/>
              </a:rPr>
              <a:t>9️⃣</a:t>
            </a:r>
            <a:r>
              <a:rPr lang="en-US" sz="2550" b="1" dirty="0">
                <a:solidFill>
                  <a:srgbClr val="F0F4F1"/>
                </a:solidFill>
                <a:latin typeface="Syne Extra Bold" pitchFamily="34" charset="0"/>
                <a:ea typeface="Syne Extra Bold" pitchFamily="34" charset="-122"/>
                <a:cs typeface="Syne Extra Bold" pitchFamily="34" charset="-120"/>
              </a:rPr>
              <a:t> Regional Leader (CASE Condition)</a:t>
            </a:r>
            <a:endParaRPr lang="en-US" sz="2550" dirty="0"/>
          </a:p>
        </p:txBody>
      </p:sp>
      <p:sp>
        <p:nvSpPr>
          <p:cNvPr id="11" name="Shape 8"/>
          <p:cNvSpPr/>
          <p:nvPr/>
        </p:nvSpPr>
        <p:spPr>
          <a:xfrm>
            <a:off x="709493" y="4448532"/>
            <a:ext cx="13211413" cy="2517100"/>
          </a:xfrm>
          <a:prstGeom prst="roundRect">
            <a:avLst>
              <a:gd name="adj" fmla="val 2199"/>
            </a:avLst>
          </a:prstGeom>
          <a:solidFill>
            <a:srgbClr val="222D32"/>
          </a:solidFill>
          <a:ln/>
        </p:spPr>
        <p:txBody>
          <a:bodyPr/>
          <a:lstStyle/>
          <a:p>
            <a:endParaRPr lang="en-US"/>
          </a:p>
        </p:txBody>
      </p:sp>
      <p:sp>
        <p:nvSpPr>
          <p:cNvPr id="12" name="Shape 9"/>
          <p:cNvSpPr/>
          <p:nvPr/>
        </p:nvSpPr>
        <p:spPr>
          <a:xfrm>
            <a:off x="702945" y="4448532"/>
            <a:ext cx="13224510" cy="2517100"/>
          </a:xfrm>
          <a:prstGeom prst="roundRect">
            <a:avLst>
              <a:gd name="adj" fmla="val 785"/>
            </a:avLst>
          </a:prstGeom>
          <a:solidFill>
            <a:srgbClr val="222D32"/>
          </a:solidFill>
          <a:ln/>
        </p:spPr>
        <p:txBody>
          <a:bodyPr anchor="ctr"/>
          <a:lstStyle/>
          <a:p>
            <a:pPr>
              <a:lnSpc>
                <a:spcPct val="150000"/>
              </a:lnSpc>
            </a:pPr>
            <a:endParaRPr lang="en-US" dirty="0"/>
          </a:p>
        </p:txBody>
      </p:sp>
      <p:sp>
        <p:nvSpPr>
          <p:cNvPr id="13" name="Text 10"/>
          <p:cNvSpPr/>
          <p:nvPr/>
        </p:nvSpPr>
        <p:spPr>
          <a:xfrm>
            <a:off x="834628" y="4547354"/>
            <a:ext cx="12961144" cy="2319457"/>
          </a:xfrm>
          <a:prstGeom prst="rect">
            <a:avLst/>
          </a:prstGeom>
          <a:noFill/>
          <a:ln/>
        </p:spPr>
        <p:txBody>
          <a:bodyPr wrap="square" lIns="0" tIns="0" rIns="0" bIns="0" rtlCol="0" anchor="ctr"/>
          <a:lstStyle/>
          <a:p>
            <a:pPr>
              <a:lnSpc>
                <a:spcPts val="1650"/>
              </a:lnSpc>
            </a:pPr>
            <a:r>
              <a:rPr lang="en-US" sz="1000" dirty="0">
                <a:solidFill>
                  <a:srgbClr val="D7E5D8"/>
                </a:solidFill>
                <a:latin typeface="Consolas" pitchFamily="34" charset="0"/>
                <a:ea typeface="Consolas" pitchFamily="34" charset="-122"/>
                <a:cs typeface="Consolas" pitchFamily="34" charset="-120"/>
              </a:rPr>
              <a:t>SELECT </a:t>
            </a:r>
          </a:p>
          <a:p>
            <a:pPr>
              <a:lnSpc>
                <a:spcPct val="150000"/>
              </a:lnSpc>
            </a:pPr>
            <a:r>
              <a:rPr lang="en-US" sz="1000" dirty="0">
                <a:solidFill>
                  <a:srgbClr val="D7E5D8"/>
                </a:solidFill>
                <a:latin typeface="Consolas" pitchFamily="34" charset="0"/>
                <a:ea typeface="Consolas" pitchFamily="34" charset="-122"/>
                <a:cs typeface="Consolas" pitchFamily="34" charset="-120"/>
              </a:rPr>
              <a:t>    name,</a:t>
            </a:r>
          </a:p>
          <a:p>
            <a:pPr>
              <a:lnSpc>
                <a:spcPts val="1650"/>
              </a:lnSpc>
            </a:pPr>
            <a:r>
              <a:rPr lang="en-US" sz="1000" dirty="0">
                <a:solidFill>
                  <a:srgbClr val="D7E5D8"/>
                </a:solidFill>
                <a:latin typeface="Consolas" pitchFamily="34" charset="0"/>
                <a:ea typeface="Consolas" pitchFamily="34" charset="-122"/>
                <a:cs typeface="Consolas" pitchFamily="34" charset="-120"/>
              </a:rPr>
              <a:t>    CASE</a:t>
            </a:r>
          </a:p>
          <a:p>
            <a:pPr>
              <a:lnSpc>
                <a:spcPts val="1650"/>
              </a:lnSpc>
            </a:pPr>
            <a:r>
              <a:rPr lang="en-US" sz="1000" dirty="0">
                <a:solidFill>
                  <a:srgbClr val="D7E5D8"/>
                </a:solidFill>
                <a:latin typeface="Consolas" pitchFamily="34" charset="0"/>
                <a:ea typeface="Consolas" pitchFamily="34" charset="-122"/>
                <a:cs typeface="Consolas" pitchFamily="34" charset="-120"/>
              </a:rPr>
              <a:t>        WHEN </a:t>
            </a:r>
            <a:r>
              <a:rPr lang="en-US" sz="1000" dirty="0" err="1">
                <a:solidFill>
                  <a:srgbClr val="D7E5D8"/>
                </a:solidFill>
                <a:latin typeface="Consolas" pitchFamily="34" charset="0"/>
                <a:ea typeface="Consolas" pitchFamily="34" charset="-122"/>
                <a:cs typeface="Consolas" pitchFamily="34" charset="-120"/>
              </a:rPr>
              <a:t>na_sales</a:t>
            </a:r>
            <a:r>
              <a:rPr lang="en-US" sz="1000" dirty="0">
                <a:solidFill>
                  <a:srgbClr val="D7E5D8"/>
                </a:solidFill>
                <a:latin typeface="Consolas" pitchFamily="34" charset="0"/>
                <a:ea typeface="Consolas" pitchFamily="34" charset="-122"/>
                <a:cs typeface="Consolas" pitchFamily="34" charset="-120"/>
              </a:rPr>
              <a:t> &gt;= GREATEST(</a:t>
            </a:r>
            <a:r>
              <a:rPr lang="en-US" sz="1000" dirty="0" err="1">
                <a:solidFill>
                  <a:srgbClr val="D7E5D8"/>
                </a:solidFill>
                <a:latin typeface="Consolas" pitchFamily="34" charset="0"/>
                <a:ea typeface="Consolas" pitchFamily="34" charset="-122"/>
                <a:cs typeface="Consolas" pitchFamily="34" charset="-120"/>
              </a:rPr>
              <a:t>eu_sales</a:t>
            </a:r>
            <a:r>
              <a:rPr lang="en-US" sz="1000" dirty="0">
                <a:solidFill>
                  <a:srgbClr val="D7E5D8"/>
                </a:solidFill>
                <a:latin typeface="Consolas" pitchFamily="34" charset="0"/>
                <a:ea typeface="Consolas" pitchFamily="34" charset="-122"/>
                <a:cs typeface="Consolas" pitchFamily="34" charset="-120"/>
              </a:rPr>
              <a:t>, </a:t>
            </a:r>
            <a:r>
              <a:rPr lang="en-US" sz="1000" dirty="0" err="1">
                <a:solidFill>
                  <a:srgbClr val="D7E5D8"/>
                </a:solidFill>
                <a:latin typeface="Consolas" pitchFamily="34" charset="0"/>
                <a:ea typeface="Consolas" pitchFamily="34" charset="-122"/>
                <a:cs typeface="Consolas" pitchFamily="34" charset="-120"/>
              </a:rPr>
              <a:t>jp_sales</a:t>
            </a:r>
            <a:r>
              <a:rPr lang="en-US" sz="1000" dirty="0">
                <a:solidFill>
                  <a:srgbClr val="D7E5D8"/>
                </a:solidFill>
                <a:latin typeface="Consolas" pitchFamily="34" charset="0"/>
                <a:ea typeface="Consolas" pitchFamily="34" charset="-122"/>
                <a:cs typeface="Consolas" pitchFamily="34" charset="-120"/>
              </a:rPr>
              <a:t>, </a:t>
            </a:r>
            <a:r>
              <a:rPr lang="en-US" sz="1000" dirty="0" err="1">
                <a:solidFill>
                  <a:srgbClr val="D7E5D8"/>
                </a:solidFill>
                <a:latin typeface="Consolas" pitchFamily="34" charset="0"/>
                <a:ea typeface="Consolas" pitchFamily="34" charset="-122"/>
                <a:cs typeface="Consolas" pitchFamily="34" charset="-120"/>
              </a:rPr>
              <a:t>other_sales</a:t>
            </a:r>
            <a:r>
              <a:rPr lang="en-US" sz="1000" dirty="0">
                <a:solidFill>
                  <a:srgbClr val="D7E5D8"/>
                </a:solidFill>
                <a:latin typeface="Consolas" pitchFamily="34" charset="0"/>
                <a:ea typeface="Consolas" pitchFamily="34" charset="-122"/>
                <a:cs typeface="Consolas" pitchFamily="34" charset="-120"/>
              </a:rPr>
              <a:t>) THEN 'North America'</a:t>
            </a:r>
          </a:p>
          <a:p>
            <a:pPr>
              <a:lnSpc>
                <a:spcPts val="1650"/>
              </a:lnSpc>
            </a:pPr>
            <a:r>
              <a:rPr lang="en-US" sz="1000" dirty="0">
                <a:solidFill>
                  <a:srgbClr val="D7E5D8"/>
                </a:solidFill>
                <a:latin typeface="Consolas" pitchFamily="34" charset="0"/>
                <a:ea typeface="Consolas" pitchFamily="34" charset="-122"/>
                <a:cs typeface="Consolas" pitchFamily="34" charset="-120"/>
              </a:rPr>
              <a:t>        WHEN </a:t>
            </a:r>
            <a:r>
              <a:rPr lang="en-US" sz="1000" dirty="0" err="1">
                <a:solidFill>
                  <a:srgbClr val="D7E5D8"/>
                </a:solidFill>
                <a:latin typeface="Consolas" pitchFamily="34" charset="0"/>
                <a:ea typeface="Consolas" pitchFamily="34" charset="-122"/>
                <a:cs typeface="Consolas" pitchFamily="34" charset="-120"/>
              </a:rPr>
              <a:t>eu_sales</a:t>
            </a:r>
            <a:r>
              <a:rPr lang="en-US" sz="1000" dirty="0">
                <a:solidFill>
                  <a:srgbClr val="D7E5D8"/>
                </a:solidFill>
                <a:latin typeface="Consolas" pitchFamily="34" charset="0"/>
                <a:ea typeface="Consolas" pitchFamily="34" charset="-122"/>
                <a:cs typeface="Consolas" pitchFamily="34" charset="-120"/>
              </a:rPr>
              <a:t> &gt;= GREATEST(</a:t>
            </a:r>
            <a:r>
              <a:rPr lang="en-US" sz="1000" dirty="0" err="1">
                <a:solidFill>
                  <a:srgbClr val="D7E5D8"/>
                </a:solidFill>
                <a:latin typeface="Consolas" pitchFamily="34" charset="0"/>
                <a:ea typeface="Consolas" pitchFamily="34" charset="-122"/>
                <a:cs typeface="Consolas" pitchFamily="34" charset="-120"/>
              </a:rPr>
              <a:t>na_sales</a:t>
            </a:r>
            <a:r>
              <a:rPr lang="en-US" sz="1000" dirty="0">
                <a:solidFill>
                  <a:srgbClr val="D7E5D8"/>
                </a:solidFill>
                <a:latin typeface="Consolas" pitchFamily="34" charset="0"/>
                <a:ea typeface="Consolas" pitchFamily="34" charset="-122"/>
                <a:cs typeface="Consolas" pitchFamily="34" charset="-120"/>
              </a:rPr>
              <a:t>, </a:t>
            </a:r>
            <a:r>
              <a:rPr lang="en-US" sz="1000" dirty="0" err="1">
                <a:solidFill>
                  <a:srgbClr val="D7E5D8"/>
                </a:solidFill>
                <a:latin typeface="Consolas" pitchFamily="34" charset="0"/>
                <a:ea typeface="Consolas" pitchFamily="34" charset="-122"/>
                <a:cs typeface="Consolas" pitchFamily="34" charset="-120"/>
              </a:rPr>
              <a:t>jp_sales</a:t>
            </a:r>
            <a:r>
              <a:rPr lang="en-US" sz="1000" dirty="0">
                <a:solidFill>
                  <a:srgbClr val="D7E5D8"/>
                </a:solidFill>
                <a:latin typeface="Consolas" pitchFamily="34" charset="0"/>
                <a:ea typeface="Consolas" pitchFamily="34" charset="-122"/>
                <a:cs typeface="Consolas" pitchFamily="34" charset="-120"/>
              </a:rPr>
              <a:t>, </a:t>
            </a:r>
            <a:r>
              <a:rPr lang="en-US" sz="1000" dirty="0" err="1">
                <a:solidFill>
                  <a:srgbClr val="D7E5D8"/>
                </a:solidFill>
                <a:latin typeface="Consolas" pitchFamily="34" charset="0"/>
                <a:ea typeface="Consolas" pitchFamily="34" charset="-122"/>
                <a:cs typeface="Consolas" pitchFamily="34" charset="-120"/>
              </a:rPr>
              <a:t>other_sales</a:t>
            </a:r>
            <a:r>
              <a:rPr lang="en-US" sz="1000" dirty="0">
                <a:solidFill>
                  <a:srgbClr val="D7E5D8"/>
                </a:solidFill>
                <a:latin typeface="Consolas" pitchFamily="34" charset="0"/>
                <a:ea typeface="Consolas" pitchFamily="34" charset="-122"/>
                <a:cs typeface="Consolas" pitchFamily="34" charset="-120"/>
              </a:rPr>
              <a:t>) THEN 'Europe'</a:t>
            </a:r>
          </a:p>
          <a:p>
            <a:pPr>
              <a:lnSpc>
                <a:spcPts val="1650"/>
              </a:lnSpc>
            </a:pPr>
            <a:r>
              <a:rPr lang="en-US" sz="1000" dirty="0">
                <a:solidFill>
                  <a:srgbClr val="D7E5D8"/>
                </a:solidFill>
                <a:latin typeface="Consolas" pitchFamily="34" charset="0"/>
                <a:ea typeface="Consolas" pitchFamily="34" charset="-122"/>
                <a:cs typeface="Consolas" pitchFamily="34" charset="-120"/>
              </a:rPr>
              <a:t>        WHEN </a:t>
            </a:r>
            <a:r>
              <a:rPr lang="en-US" sz="1000" dirty="0" err="1">
                <a:solidFill>
                  <a:srgbClr val="D7E5D8"/>
                </a:solidFill>
                <a:latin typeface="Consolas" pitchFamily="34" charset="0"/>
                <a:ea typeface="Consolas" pitchFamily="34" charset="-122"/>
                <a:cs typeface="Consolas" pitchFamily="34" charset="-120"/>
              </a:rPr>
              <a:t>jp_sales</a:t>
            </a:r>
            <a:r>
              <a:rPr lang="en-US" sz="1000" dirty="0">
                <a:solidFill>
                  <a:srgbClr val="D7E5D8"/>
                </a:solidFill>
                <a:latin typeface="Consolas" pitchFamily="34" charset="0"/>
                <a:ea typeface="Consolas" pitchFamily="34" charset="-122"/>
                <a:cs typeface="Consolas" pitchFamily="34" charset="-120"/>
              </a:rPr>
              <a:t> &gt;= GREATEST(</a:t>
            </a:r>
            <a:r>
              <a:rPr lang="en-US" sz="1000" dirty="0" err="1">
                <a:solidFill>
                  <a:srgbClr val="D7E5D8"/>
                </a:solidFill>
                <a:latin typeface="Consolas" pitchFamily="34" charset="0"/>
                <a:ea typeface="Consolas" pitchFamily="34" charset="-122"/>
                <a:cs typeface="Consolas" pitchFamily="34" charset="-120"/>
              </a:rPr>
              <a:t>na_sales</a:t>
            </a:r>
            <a:r>
              <a:rPr lang="en-US" sz="1000" dirty="0">
                <a:solidFill>
                  <a:srgbClr val="D7E5D8"/>
                </a:solidFill>
                <a:latin typeface="Consolas" pitchFamily="34" charset="0"/>
                <a:ea typeface="Consolas" pitchFamily="34" charset="-122"/>
                <a:cs typeface="Consolas" pitchFamily="34" charset="-120"/>
              </a:rPr>
              <a:t>, </a:t>
            </a:r>
            <a:r>
              <a:rPr lang="en-US" sz="1000" dirty="0" err="1">
                <a:solidFill>
                  <a:srgbClr val="D7E5D8"/>
                </a:solidFill>
                <a:latin typeface="Consolas" pitchFamily="34" charset="0"/>
                <a:ea typeface="Consolas" pitchFamily="34" charset="-122"/>
                <a:cs typeface="Consolas" pitchFamily="34" charset="-120"/>
              </a:rPr>
              <a:t>eu_sales</a:t>
            </a:r>
            <a:r>
              <a:rPr lang="en-US" sz="1000" dirty="0">
                <a:solidFill>
                  <a:srgbClr val="D7E5D8"/>
                </a:solidFill>
                <a:latin typeface="Consolas" pitchFamily="34" charset="0"/>
                <a:ea typeface="Consolas" pitchFamily="34" charset="-122"/>
                <a:cs typeface="Consolas" pitchFamily="34" charset="-120"/>
              </a:rPr>
              <a:t>, </a:t>
            </a:r>
            <a:r>
              <a:rPr lang="en-US" sz="1000" dirty="0" err="1">
                <a:solidFill>
                  <a:srgbClr val="D7E5D8"/>
                </a:solidFill>
                <a:latin typeface="Consolas" pitchFamily="34" charset="0"/>
                <a:ea typeface="Consolas" pitchFamily="34" charset="-122"/>
                <a:cs typeface="Consolas" pitchFamily="34" charset="-120"/>
              </a:rPr>
              <a:t>other_sales</a:t>
            </a:r>
            <a:r>
              <a:rPr lang="en-US" sz="1000" dirty="0">
                <a:solidFill>
                  <a:srgbClr val="D7E5D8"/>
                </a:solidFill>
                <a:latin typeface="Consolas" pitchFamily="34" charset="0"/>
                <a:ea typeface="Consolas" pitchFamily="34" charset="-122"/>
                <a:cs typeface="Consolas" pitchFamily="34" charset="-120"/>
              </a:rPr>
              <a:t>) THEN 'Japan'</a:t>
            </a:r>
          </a:p>
          <a:p>
            <a:pPr>
              <a:lnSpc>
                <a:spcPts val="1650"/>
              </a:lnSpc>
            </a:pPr>
            <a:r>
              <a:rPr lang="en-US" sz="1000" dirty="0">
                <a:solidFill>
                  <a:srgbClr val="D7E5D8"/>
                </a:solidFill>
                <a:latin typeface="Consolas" pitchFamily="34" charset="0"/>
                <a:ea typeface="Consolas" pitchFamily="34" charset="-122"/>
                <a:cs typeface="Consolas" pitchFamily="34" charset="-120"/>
              </a:rPr>
              <a:t>        ELSE 'Other Regions'</a:t>
            </a:r>
          </a:p>
          <a:p>
            <a:pPr>
              <a:lnSpc>
                <a:spcPts val="1650"/>
              </a:lnSpc>
            </a:pPr>
            <a:r>
              <a:rPr lang="en-US" sz="1000" dirty="0">
                <a:solidFill>
                  <a:srgbClr val="D7E5D8"/>
                </a:solidFill>
                <a:latin typeface="Consolas" pitchFamily="34" charset="0"/>
                <a:ea typeface="Consolas" pitchFamily="34" charset="-122"/>
                <a:cs typeface="Consolas" pitchFamily="34" charset="-120"/>
              </a:rPr>
              <a:t>    END AS </a:t>
            </a:r>
            <a:r>
              <a:rPr lang="en-US" sz="1000" dirty="0" err="1">
                <a:solidFill>
                  <a:srgbClr val="D7E5D8"/>
                </a:solidFill>
                <a:latin typeface="Consolas" pitchFamily="34" charset="0"/>
                <a:ea typeface="Consolas" pitchFamily="34" charset="-122"/>
                <a:cs typeface="Consolas" pitchFamily="34" charset="-120"/>
              </a:rPr>
              <a:t>best_market</a:t>
            </a:r>
            <a:endParaRPr lang="en-US" sz="1000" dirty="0">
              <a:solidFill>
                <a:srgbClr val="D7E5D8"/>
              </a:solidFill>
              <a:latin typeface="Consolas" pitchFamily="34" charset="0"/>
              <a:ea typeface="Consolas" pitchFamily="34" charset="-122"/>
              <a:cs typeface="Consolas" pitchFamily="34" charset="-120"/>
            </a:endParaRPr>
          </a:p>
          <a:p>
            <a:pPr>
              <a:lnSpc>
                <a:spcPct val="150000"/>
              </a:lnSpc>
            </a:pPr>
            <a:r>
              <a:rPr lang="en-US" sz="1000" dirty="0">
                <a:solidFill>
                  <a:srgbClr val="D7E5D8"/>
                </a:solidFill>
                <a:latin typeface="Consolas" pitchFamily="34" charset="0"/>
                <a:ea typeface="Consolas" pitchFamily="34" charset="-122"/>
                <a:cs typeface="Consolas" pitchFamily="34" charset="-120"/>
              </a:rPr>
              <a:t>FROM </a:t>
            </a:r>
            <a:r>
              <a:rPr lang="en-US" sz="1000" dirty="0" err="1">
                <a:solidFill>
                  <a:srgbClr val="D7E5D8"/>
                </a:solidFill>
                <a:latin typeface="Consolas" pitchFamily="34" charset="0"/>
                <a:ea typeface="Consolas" pitchFamily="34" charset="-122"/>
                <a:cs typeface="Consolas" pitchFamily="34" charset="-120"/>
              </a:rPr>
              <a:t>video_games</a:t>
            </a:r>
            <a:r>
              <a:rPr lang="en-US" sz="1000" dirty="0">
                <a:solidFill>
                  <a:srgbClr val="D7E5D8"/>
                </a:solidFill>
                <a:latin typeface="Consolas" pitchFamily="34" charset="0"/>
                <a:ea typeface="Consolas" pitchFamily="34" charset="-122"/>
                <a:cs typeface="Consolas" pitchFamily="34" charset="-120"/>
              </a:rPr>
              <a:t>;</a:t>
            </a:r>
          </a:p>
        </p:txBody>
      </p:sp>
      <p:sp>
        <p:nvSpPr>
          <p:cNvPr id="14" name="Shape 11"/>
          <p:cNvSpPr/>
          <p:nvPr/>
        </p:nvSpPr>
        <p:spPr>
          <a:xfrm>
            <a:off x="709493" y="7113865"/>
            <a:ext cx="13211413" cy="559832"/>
          </a:xfrm>
          <a:prstGeom prst="roundRect">
            <a:avLst>
              <a:gd name="adj" fmla="val 9886"/>
            </a:avLst>
          </a:prstGeom>
          <a:solidFill>
            <a:srgbClr val="334805"/>
          </a:solidFill>
          <a:ln/>
        </p:spPr>
        <p:txBody>
          <a:bodyPr/>
          <a:lstStyle/>
          <a:p>
            <a:endParaRPr lang="en-US"/>
          </a:p>
        </p:txBody>
      </p:sp>
      <p:pic>
        <p:nvPicPr>
          <p:cNvPr id="15" name="Image 1" descr="preencoded.png"/>
          <p:cNvPicPr>
            <a:picLocks noChangeAspect="1"/>
          </p:cNvPicPr>
          <p:nvPr/>
        </p:nvPicPr>
        <p:blipFill>
          <a:blip r:embed="rId3"/>
          <a:stretch>
            <a:fillRect/>
          </a:stretch>
        </p:blipFill>
        <p:spPr>
          <a:xfrm>
            <a:off x="841177" y="7307937"/>
            <a:ext cx="164663" cy="131683"/>
          </a:xfrm>
          <a:prstGeom prst="rect">
            <a:avLst/>
          </a:prstGeom>
        </p:spPr>
      </p:pic>
      <p:sp>
        <p:nvSpPr>
          <p:cNvPr id="16" name="Text 12"/>
          <p:cNvSpPr/>
          <p:nvPr/>
        </p:nvSpPr>
        <p:spPr>
          <a:xfrm>
            <a:off x="1137523" y="7278410"/>
            <a:ext cx="12651700" cy="210860"/>
          </a:xfrm>
          <a:prstGeom prst="rect">
            <a:avLst/>
          </a:prstGeom>
          <a:noFill/>
          <a:ln/>
        </p:spPr>
        <p:txBody>
          <a:bodyPr wrap="none" lIns="0" tIns="0" rIns="0" bIns="0" rtlCol="0" anchor="t"/>
          <a:lstStyle/>
          <a:p>
            <a:pPr marL="0" indent="0" algn="l">
              <a:lnSpc>
                <a:spcPts val="1650"/>
              </a:lnSpc>
              <a:buNone/>
            </a:pPr>
            <a:r>
              <a:rPr lang="en-US" sz="1000" b="1" dirty="0">
                <a:solidFill>
                  <a:srgbClr val="FFFFFF"/>
                </a:solidFill>
                <a:latin typeface="Syne" pitchFamily="34" charset="0"/>
                <a:ea typeface="Syne" pitchFamily="34" charset="-122"/>
                <a:cs typeface="Syne" pitchFamily="34" charset="-120"/>
              </a:rPr>
              <a:t>Insight:</a:t>
            </a:r>
            <a:r>
              <a:rPr lang="en-US" sz="1000" dirty="0">
                <a:solidFill>
                  <a:srgbClr val="FFFFFF"/>
                </a:solidFill>
                <a:latin typeface="Syne" pitchFamily="34" charset="0"/>
                <a:ea typeface="Syne" pitchFamily="34" charset="-122"/>
                <a:cs typeface="Syne" pitchFamily="34" charset="-120"/>
              </a:rPr>
              <a:t> Identifies the strongest region for each game based on sales.</a:t>
            </a:r>
            <a:endParaRPr lang="en-US" sz="1000" dirty="0"/>
          </a:p>
        </p:txBody>
      </p:sp>
      <p:pic>
        <p:nvPicPr>
          <p:cNvPr id="17" name="Picture 16" descr="A screenshot of a computer&#10;&#10;AI-generated content may be incorrect.">
            <a:extLst>
              <a:ext uri="{FF2B5EF4-FFF2-40B4-BE49-F238E27FC236}">
                <a16:creationId xmlns:a16="http://schemas.microsoft.com/office/drawing/2014/main" id="{1E9A7E5B-1A62-34F7-1BAC-3DD0DB47CEB0}"/>
              </a:ext>
            </a:extLst>
          </p:cNvPr>
          <p:cNvPicPr>
            <a:picLocks noChangeAspect="1"/>
          </p:cNvPicPr>
          <p:nvPr/>
        </p:nvPicPr>
        <p:blipFill>
          <a:blip r:embed="rId4"/>
          <a:stretch>
            <a:fillRect/>
          </a:stretch>
        </p:blipFill>
        <p:spPr>
          <a:xfrm>
            <a:off x="10544175" y="1473101"/>
            <a:ext cx="2043430" cy="981908"/>
          </a:xfrm>
          <a:prstGeom prst="rect">
            <a:avLst/>
          </a:prstGeom>
          <a:effectLst>
            <a:glow rad="228600">
              <a:schemeClr val="accent6">
                <a:satMod val="175000"/>
                <a:alpha val="40000"/>
              </a:schemeClr>
            </a:glow>
          </a:effectLst>
        </p:spPr>
      </p:pic>
      <p:pic>
        <p:nvPicPr>
          <p:cNvPr id="18" name="Picture 17" descr="A screenshot of a video game list&#10;&#10;AI-generated content may be incorrect.">
            <a:extLst>
              <a:ext uri="{FF2B5EF4-FFF2-40B4-BE49-F238E27FC236}">
                <a16:creationId xmlns:a16="http://schemas.microsoft.com/office/drawing/2014/main" id="{CA933445-4173-95BD-2A64-E0EB8779A837}"/>
              </a:ext>
            </a:extLst>
          </p:cNvPr>
          <p:cNvPicPr>
            <a:picLocks noChangeAspect="1"/>
          </p:cNvPicPr>
          <p:nvPr/>
        </p:nvPicPr>
        <p:blipFill>
          <a:blip r:embed="rId5"/>
          <a:stretch>
            <a:fillRect/>
          </a:stretch>
        </p:blipFill>
        <p:spPr>
          <a:xfrm>
            <a:off x="10284777" y="4823996"/>
            <a:ext cx="2562225" cy="1838325"/>
          </a:xfrm>
          <a:prstGeom prst="rect">
            <a:avLst/>
          </a:prstGeom>
          <a:effectLst>
            <a:glow rad="228600">
              <a:schemeClr val="accent6">
                <a:satMod val="175000"/>
                <a:alpha val="40000"/>
              </a:schemeClr>
            </a:glow>
          </a:effectLst>
        </p:spPr>
      </p:pic>
      <p:sp>
        <p:nvSpPr>
          <p:cNvPr id="19" name="Rectangle: Rounded Corners 18">
            <a:extLst>
              <a:ext uri="{FF2B5EF4-FFF2-40B4-BE49-F238E27FC236}">
                <a16:creationId xmlns:a16="http://schemas.microsoft.com/office/drawing/2014/main" id="{CB252F0A-2E1D-7753-A753-94D2A6F27882}"/>
              </a:ext>
            </a:extLst>
          </p:cNvPr>
          <p:cNvSpPr/>
          <p:nvPr/>
        </p:nvSpPr>
        <p:spPr>
          <a:xfrm>
            <a:off x="8424208" y="1788456"/>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4375B41-2C6E-FEEC-8EB4-E5BD93BAAE33}"/>
              </a:ext>
            </a:extLst>
          </p:cNvPr>
          <p:cNvSpPr txBox="1"/>
          <p:nvPr/>
        </p:nvSpPr>
        <p:spPr>
          <a:xfrm>
            <a:off x="8573276" y="1776091"/>
            <a:ext cx="1222532" cy="307777"/>
          </a:xfrm>
          <a:prstGeom prst="rect">
            <a:avLst/>
          </a:prstGeom>
          <a:noFill/>
        </p:spPr>
        <p:txBody>
          <a:bodyPr wrap="square" rtlCol="0">
            <a:spAutoFit/>
          </a:bodyPr>
          <a:lstStyle/>
          <a:p>
            <a:r>
              <a:rPr lang="en-US" sz="1400" dirty="0">
                <a:solidFill>
                  <a:schemeClr val="bg1"/>
                </a:solidFill>
              </a:rPr>
              <a:t>OUTPUT-&gt;</a:t>
            </a:r>
          </a:p>
        </p:txBody>
      </p:sp>
      <p:sp>
        <p:nvSpPr>
          <p:cNvPr id="23" name="Rectangle: Rounded Corners 22">
            <a:extLst>
              <a:ext uri="{FF2B5EF4-FFF2-40B4-BE49-F238E27FC236}">
                <a16:creationId xmlns:a16="http://schemas.microsoft.com/office/drawing/2014/main" id="{5DF8F28F-8829-D073-206C-EF45C7836247}"/>
              </a:ext>
            </a:extLst>
          </p:cNvPr>
          <p:cNvSpPr/>
          <p:nvPr/>
        </p:nvSpPr>
        <p:spPr>
          <a:xfrm>
            <a:off x="8292942" y="5566208"/>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8DB676A-AE11-EB75-7045-60737FAFAD04}"/>
              </a:ext>
            </a:extLst>
          </p:cNvPr>
          <p:cNvSpPr txBox="1"/>
          <p:nvPr/>
        </p:nvSpPr>
        <p:spPr>
          <a:xfrm>
            <a:off x="8442010" y="5553843"/>
            <a:ext cx="1222532" cy="307777"/>
          </a:xfrm>
          <a:prstGeom prst="rect">
            <a:avLst/>
          </a:prstGeom>
          <a:noFill/>
        </p:spPr>
        <p:txBody>
          <a:bodyPr wrap="square" rtlCol="0">
            <a:spAutoFit/>
          </a:bodyPr>
          <a:lstStyle/>
          <a:p>
            <a:r>
              <a:rPr lang="en-US" sz="1400" dirty="0">
                <a:solidFill>
                  <a:schemeClr val="bg1"/>
                </a:solidFill>
              </a:rPr>
              <a:t>OUTPUT-&gt;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9620" y="604718"/>
            <a:ext cx="9982438" cy="45422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Syne Extra Bold" pitchFamily="34" charset="0"/>
                <a:ea typeface="Syne Extra Bold" pitchFamily="34" charset="-122"/>
                <a:cs typeface="Syne Extra Bold" pitchFamily="34" charset="-120"/>
              </a:rPr>
              <a:t>🔟</a:t>
            </a:r>
            <a:r>
              <a:rPr lang="en-US" sz="2800" b="1" dirty="0">
                <a:solidFill>
                  <a:srgbClr val="F0F4F1"/>
                </a:solidFill>
                <a:latin typeface="Syne Extra Bold" pitchFamily="34" charset="0"/>
                <a:ea typeface="Syne Extra Bold" pitchFamily="34" charset="-122"/>
                <a:cs typeface="Syne Extra Bold" pitchFamily="34" charset="-120"/>
              </a:rPr>
              <a:t> Publisher Market Share (Global %)</a:t>
            </a:r>
            <a:endParaRPr lang="en-US" sz="2800" dirty="0"/>
          </a:p>
        </p:txBody>
      </p:sp>
      <p:sp>
        <p:nvSpPr>
          <p:cNvPr id="3" name="Shape 1"/>
          <p:cNvSpPr/>
          <p:nvPr/>
        </p:nvSpPr>
        <p:spPr>
          <a:xfrm>
            <a:off x="769620" y="1344811"/>
            <a:ext cx="13091160" cy="1815346"/>
          </a:xfrm>
          <a:prstGeom prst="roundRect">
            <a:avLst>
              <a:gd name="adj" fmla="val 3307"/>
            </a:avLst>
          </a:prstGeom>
          <a:solidFill>
            <a:srgbClr val="222D32"/>
          </a:solidFill>
          <a:ln/>
        </p:spPr>
        <p:txBody>
          <a:bodyPr/>
          <a:lstStyle/>
          <a:p>
            <a:endParaRPr lang="en-US"/>
          </a:p>
        </p:txBody>
      </p:sp>
      <p:sp>
        <p:nvSpPr>
          <p:cNvPr id="4" name="Shape 2"/>
          <p:cNvSpPr/>
          <p:nvPr/>
        </p:nvSpPr>
        <p:spPr>
          <a:xfrm>
            <a:off x="762476" y="1344811"/>
            <a:ext cx="13105448" cy="1815346"/>
          </a:xfrm>
          <a:prstGeom prst="roundRect">
            <a:avLst>
              <a:gd name="adj" fmla="val 1181"/>
            </a:avLst>
          </a:prstGeom>
          <a:solidFill>
            <a:srgbClr val="222D32"/>
          </a:solidFill>
          <a:ln/>
        </p:spPr>
        <p:txBody>
          <a:bodyPr anchor="ctr"/>
          <a:lstStyle/>
          <a:p>
            <a:pPr>
              <a:lnSpc>
                <a:spcPct val="150000"/>
              </a:lnSpc>
            </a:pPr>
            <a:endParaRPr lang="en-US" dirty="0"/>
          </a:p>
        </p:txBody>
      </p:sp>
      <p:sp>
        <p:nvSpPr>
          <p:cNvPr id="5" name="Text 3"/>
          <p:cNvSpPr/>
          <p:nvPr/>
        </p:nvSpPr>
        <p:spPr>
          <a:xfrm>
            <a:off x="905351" y="1451967"/>
            <a:ext cx="12819698" cy="1601033"/>
          </a:xfrm>
          <a:prstGeom prst="rect">
            <a:avLst/>
          </a:prstGeom>
          <a:noFill/>
          <a:ln/>
        </p:spPr>
        <p:txBody>
          <a:bodyPr wrap="square" lIns="0" tIns="0" rIns="0" bIns="0" rtlCol="0" anchor="ctr"/>
          <a:lstStyle/>
          <a:p>
            <a:pPr>
              <a:lnSpc>
                <a:spcPts val="1800"/>
              </a:lnSpc>
            </a:pPr>
            <a:r>
              <a:rPr lang="en-US" sz="1100" dirty="0">
                <a:solidFill>
                  <a:srgbClr val="D7E5D8"/>
                </a:solidFill>
                <a:latin typeface="Consolas" pitchFamily="34" charset="0"/>
                <a:ea typeface="Consolas" pitchFamily="34" charset="-122"/>
                <a:cs typeface="Consolas" pitchFamily="34" charset="-120"/>
              </a:rPr>
              <a:t>SELECT publisher,</a:t>
            </a:r>
          </a:p>
          <a:p>
            <a:pPr>
              <a:lnSpc>
                <a:spcPts val="1800"/>
              </a:lnSpc>
            </a:pPr>
            <a:r>
              <a:rPr lang="en-US" sz="1100" dirty="0">
                <a:solidFill>
                  <a:srgbClr val="D7E5D8"/>
                </a:solidFill>
                <a:latin typeface="Consolas" pitchFamily="34" charset="0"/>
                <a:ea typeface="Consolas" pitchFamily="34" charset="-122"/>
                <a:cs typeface="Consolas" pitchFamily="34" charset="-120"/>
              </a:rPr>
              <a:t>       ROUND((SUM(</a:t>
            </a:r>
            <a:r>
              <a:rPr lang="en-US" sz="1100" dirty="0" err="1">
                <a:solidFill>
                  <a:srgbClr val="D7E5D8"/>
                </a:solidFill>
                <a:latin typeface="Consolas" pitchFamily="34" charset="0"/>
                <a:ea typeface="Consolas" pitchFamily="34" charset="-122"/>
                <a:cs typeface="Consolas" pitchFamily="34" charset="-120"/>
              </a:rPr>
              <a:t>global_sales</a:t>
            </a:r>
            <a:r>
              <a:rPr lang="en-US" sz="1100" dirty="0">
                <a:solidFill>
                  <a:srgbClr val="D7E5D8"/>
                </a:solidFill>
                <a:latin typeface="Consolas" pitchFamily="34" charset="0"/>
                <a:ea typeface="Consolas" pitchFamily="34" charset="-122"/>
                <a:cs typeface="Consolas" pitchFamily="34" charset="-120"/>
              </a:rPr>
              <a:t>) / (SELECT SUM(</a:t>
            </a:r>
            <a:r>
              <a:rPr lang="en-US" sz="1100" dirty="0" err="1">
                <a:solidFill>
                  <a:srgbClr val="D7E5D8"/>
                </a:solidFill>
                <a:latin typeface="Consolas" pitchFamily="34" charset="0"/>
                <a:ea typeface="Consolas" pitchFamily="34" charset="-122"/>
                <a:cs typeface="Consolas" pitchFamily="34" charset="-120"/>
              </a:rPr>
              <a:t>global_sales</a:t>
            </a:r>
            <a:r>
              <a:rPr lang="en-US" sz="1100" dirty="0">
                <a:solidFill>
                  <a:srgbClr val="D7E5D8"/>
                </a:solidFill>
                <a:latin typeface="Consolas" pitchFamily="34" charset="0"/>
                <a:ea typeface="Consolas" pitchFamily="34" charset="-122"/>
                <a:cs typeface="Consolas" pitchFamily="34" charset="-120"/>
              </a:rPr>
              <a:t>) FROM </a:t>
            </a:r>
            <a:r>
              <a:rPr lang="en-US" sz="1100" dirty="0" err="1">
                <a:solidFill>
                  <a:srgbClr val="D7E5D8"/>
                </a:solidFill>
                <a:latin typeface="Consolas" pitchFamily="34" charset="0"/>
                <a:ea typeface="Consolas" pitchFamily="34" charset="-122"/>
                <a:cs typeface="Consolas" pitchFamily="34" charset="-120"/>
              </a:rPr>
              <a:t>video_games</a:t>
            </a:r>
            <a:r>
              <a:rPr lang="en-US" sz="1100" dirty="0">
                <a:solidFill>
                  <a:srgbClr val="D7E5D8"/>
                </a:solidFill>
                <a:latin typeface="Consolas" pitchFamily="34" charset="0"/>
                <a:ea typeface="Consolas" pitchFamily="34" charset="-122"/>
                <a:cs typeface="Consolas" pitchFamily="34" charset="-120"/>
              </a:rPr>
              <a:t>) * 100), 2) AS </a:t>
            </a:r>
            <a:r>
              <a:rPr lang="en-US" sz="1100" dirty="0" err="1">
                <a:solidFill>
                  <a:srgbClr val="D7E5D8"/>
                </a:solidFill>
                <a:latin typeface="Consolas" pitchFamily="34" charset="0"/>
                <a:ea typeface="Consolas" pitchFamily="34" charset="-122"/>
                <a:cs typeface="Consolas" pitchFamily="34" charset="-120"/>
              </a:rPr>
              <a:t>market_share_percent</a:t>
            </a:r>
            <a:endParaRPr lang="en-US" sz="1100" dirty="0">
              <a:solidFill>
                <a:srgbClr val="D7E5D8"/>
              </a:solidFill>
              <a:latin typeface="Consolas" pitchFamily="34" charset="0"/>
              <a:ea typeface="Consolas" pitchFamily="34" charset="-122"/>
              <a:cs typeface="Consolas" pitchFamily="34" charset="-120"/>
            </a:endParaRPr>
          </a:p>
          <a:p>
            <a:pPr>
              <a:lnSpc>
                <a:spcPts val="1800"/>
              </a:lnSpc>
            </a:pPr>
            <a:r>
              <a:rPr lang="en-US" sz="1100" dirty="0">
                <a:solidFill>
                  <a:srgbClr val="D7E5D8"/>
                </a:solidFill>
                <a:latin typeface="Consolas" pitchFamily="34" charset="0"/>
                <a:ea typeface="Consolas" pitchFamily="34" charset="-122"/>
                <a:cs typeface="Consolas" pitchFamily="34" charset="-120"/>
              </a:rPr>
              <a:t>FROM </a:t>
            </a:r>
            <a:r>
              <a:rPr lang="en-US" sz="1100" dirty="0" err="1">
                <a:solidFill>
                  <a:srgbClr val="D7E5D8"/>
                </a:solidFill>
                <a:latin typeface="Consolas" pitchFamily="34" charset="0"/>
                <a:ea typeface="Consolas" pitchFamily="34" charset="-122"/>
                <a:cs typeface="Consolas" pitchFamily="34" charset="-120"/>
              </a:rPr>
              <a:t>video_games</a:t>
            </a:r>
            <a:endParaRPr lang="en-US" sz="1100" dirty="0">
              <a:solidFill>
                <a:srgbClr val="D7E5D8"/>
              </a:solidFill>
              <a:latin typeface="Consolas" pitchFamily="34" charset="0"/>
              <a:ea typeface="Consolas" pitchFamily="34" charset="-122"/>
              <a:cs typeface="Consolas" pitchFamily="34" charset="-120"/>
            </a:endParaRPr>
          </a:p>
          <a:p>
            <a:pPr>
              <a:lnSpc>
                <a:spcPts val="1800"/>
              </a:lnSpc>
            </a:pPr>
            <a:r>
              <a:rPr lang="en-US" sz="1100" dirty="0">
                <a:solidFill>
                  <a:srgbClr val="D7E5D8"/>
                </a:solidFill>
                <a:latin typeface="Consolas" pitchFamily="34" charset="0"/>
                <a:ea typeface="Consolas" pitchFamily="34" charset="-122"/>
                <a:cs typeface="Consolas" pitchFamily="34" charset="-120"/>
              </a:rPr>
              <a:t>GROUP BY publisher</a:t>
            </a:r>
          </a:p>
          <a:p>
            <a:pPr>
              <a:lnSpc>
                <a:spcPct val="150000"/>
              </a:lnSpc>
            </a:pPr>
            <a:r>
              <a:rPr lang="en-US" sz="1100" dirty="0">
                <a:solidFill>
                  <a:srgbClr val="D7E5D8"/>
                </a:solidFill>
                <a:latin typeface="Consolas" pitchFamily="34" charset="0"/>
                <a:ea typeface="Consolas" pitchFamily="34" charset="-122"/>
                <a:cs typeface="Consolas" pitchFamily="34" charset="-120"/>
              </a:rPr>
              <a:t>ORDER BY </a:t>
            </a:r>
            <a:r>
              <a:rPr lang="en-US" sz="1100" dirty="0" err="1">
                <a:solidFill>
                  <a:srgbClr val="D7E5D8"/>
                </a:solidFill>
                <a:latin typeface="Consolas" pitchFamily="34" charset="0"/>
                <a:ea typeface="Consolas" pitchFamily="34" charset="-122"/>
                <a:cs typeface="Consolas" pitchFamily="34" charset="-120"/>
              </a:rPr>
              <a:t>market_share_percent</a:t>
            </a:r>
            <a:r>
              <a:rPr lang="en-US" sz="1100" dirty="0">
                <a:solidFill>
                  <a:srgbClr val="D7E5D8"/>
                </a:solidFill>
                <a:latin typeface="Consolas" pitchFamily="34" charset="0"/>
                <a:ea typeface="Consolas" pitchFamily="34" charset="-122"/>
                <a:cs typeface="Consolas" pitchFamily="34" charset="-120"/>
              </a:rPr>
              <a:t> DESC;</a:t>
            </a:r>
          </a:p>
        </p:txBody>
      </p:sp>
      <p:sp>
        <p:nvSpPr>
          <p:cNvPr id="6" name="Shape 4"/>
          <p:cNvSpPr/>
          <p:nvPr/>
        </p:nvSpPr>
        <p:spPr>
          <a:xfrm>
            <a:off x="769620" y="3320891"/>
            <a:ext cx="13091160" cy="607338"/>
          </a:xfrm>
          <a:prstGeom prst="roundRect">
            <a:avLst>
              <a:gd name="adj" fmla="val 9885"/>
            </a:avLst>
          </a:prstGeom>
          <a:solidFill>
            <a:srgbClr val="334805"/>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912495" y="3534489"/>
            <a:ext cx="178594" cy="142875"/>
          </a:xfrm>
          <a:prstGeom prst="rect">
            <a:avLst/>
          </a:prstGeom>
        </p:spPr>
      </p:pic>
      <p:sp>
        <p:nvSpPr>
          <p:cNvPr id="8" name="Text 5"/>
          <p:cNvSpPr/>
          <p:nvPr/>
        </p:nvSpPr>
        <p:spPr>
          <a:xfrm>
            <a:off x="1233964" y="3499485"/>
            <a:ext cx="12483941" cy="228719"/>
          </a:xfrm>
          <a:prstGeom prst="rect">
            <a:avLst/>
          </a:prstGeom>
          <a:noFill/>
          <a:ln/>
        </p:spPr>
        <p:txBody>
          <a:bodyPr wrap="none" lIns="0" tIns="0" rIns="0" bIns="0" rtlCol="0" anchor="t"/>
          <a:lstStyle/>
          <a:p>
            <a:pPr marL="0" indent="0" algn="l">
              <a:lnSpc>
                <a:spcPts val="1800"/>
              </a:lnSpc>
              <a:buNone/>
            </a:pPr>
            <a:r>
              <a:rPr lang="en-US" sz="1100" b="1" dirty="0">
                <a:solidFill>
                  <a:srgbClr val="FFFFFF"/>
                </a:solidFill>
                <a:latin typeface="Syne" pitchFamily="34" charset="0"/>
                <a:ea typeface="Syne" pitchFamily="34" charset="-122"/>
                <a:cs typeface="Syne" pitchFamily="34" charset="-120"/>
              </a:rPr>
              <a:t>Insight:</a:t>
            </a:r>
            <a:r>
              <a:rPr lang="en-US" sz="1100" dirty="0">
                <a:solidFill>
                  <a:srgbClr val="FFFFFF"/>
                </a:solidFill>
                <a:latin typeface="Syne" pitchFamily="34" charset="0"/>
                <a:ea typeface="Syne" pitchFamily="34" charset="-122"/>
                <a:cs typeface="Syne" pitchFamily="34" charset="-120"/>
              </a:rPr>
              <a:t> Shows each publisher's share of the total global sales market.</a:t>
            </a:r>
            <a:endParaRPr lang="en-US" sz="1100" dirty="0"/>
          </a:p>
        </p:txBody>
      </p:sp>
      <p:sp>
        <p:nvSpPr>
          <p:cNvPr id="9" name="Shape 6"/>
          <p:cNvSpPr/>
          <p:nvPr/>
        </p:nvSpPr>
        <p:spPr>
          <a:xfrm>
            <a:off x="769620" y="4160417"/>
            <a:ext cx="13091160" cy="25479"/>
          </a:xfrm>
          <a:prstGeom prst="rect">
            <a:avLst/>
          </a:prstGeom>
          <a:solidFill>
            <a:srgbClr val="D7E5D8">
              <a:alpha val="50000"/>
            </a:srgbClr>
          </a:solidFill>
          <a:ln/>
        </p:spPr>
        <p:txBody>
          <a:bodyPr/>
          <a:lstStyle/>
          <a:p>
            <a:endParaRPr lang="en-US"/>
          </a:p>
        </p:txBody>
      </p:sp>
      <p:sp>
        <p:nvSpPr>
          <p:cNvPr id="10" name="Text 7"/>
          <p:cNvSpPr/>
          <p:nvPr/>
        </p:nvSpPr>
        <p:spPr>
          <a:xfrm>
            <a:off x="769620" y="4400193"/>
            <a:ext cx="13091160" cy="900827"/>
          </a:xfrm>
          <a:prstGeom prst="rect">
            <a:avLst/>
          </a:prstGeom>
          <a:noFill/>
          <a:ln/>
        </p:spPr>
        <p:txBody>
          <a:bodyPr wrap="square" lIns="0" tIns="0" rIns="0" bIns="0" rtlCol="0" anchor="t"/>
          <a:lstStyle/>
          <a:p>
            <a:pPr marL="0" indent="0" algn="l">
              <a:lnSpc>
                <a:spcPts val="3500"/>
              </a:lnSpc>
              <a:buNone/>
            </a:pPr>
            <a:r>
              <a:rPr lang="en-US" sz="2800" b="1" dirty="0">
                <a:solidFill>
                  <a:srgbClr val="000000"/>
                </a:solidFill>
                <a:latin typeface="Syne Extra Bold" pitchFamily="34" charset="0"/>
                <a:ea typeface="Syne Extra Bold" pitchFamily="34" charset="-122"/>
                <a:cs typeface="Syne Extra Bold" pitchFamily="34" charset="-120"/>
              </a:rPr>
              <a:t>1️⃣1️⃣</a:t>
            </a:r>
            <a:r>
              <a:rPr lang="en-US" sz="2800" b="1" dirty="0">
                <a:solidFill>
                  <a:srgbClr val="F0F4F1"/>
                </a:solidFill>
                <a:latin typeface="Syne Extra Bold" pitchFamily="34" charset="0"/>
                <a:ea typeface="Syne Extra Bold" pitchFamily="34" charset="-122"/>
                <a:cs typeface="Syne Extra Bold" pitchFamily="34" charset="-120"/>
              </a:rPr>
              <a:t> Average Global Sales by Platform and Genre</a:t>
            </a:r>
            <a:endParaRPr lang="en-US" sz="2800" dirty="0"/>
          </a:p>
        </p:txBody>
      </p:sp>
      <p:sp>
        <p:nvSpPr>
          <p:cNvPr id="11" name="Shape 8"/>
          <p:cNvSpPr/>
          <p:nvPr/>
        </p:nvSpPr>
        <p:spPr>
          <a:xfrm>
            <a:off x="769620" y="5515332"/>
            <a:ext cx="13091160" cy="1357908"/>
          </a:xfrm>
          <a:prstGeom prst="roundRect">
            <a:avLst>
              <a:gd name="adj" fmla="val 4421"/>
            </a:avLst>
          </a:prstGeom>
          <a:solidFill>
            <a:srgbClr val="222D32"/>
          </a:solidFill>
          <a:ln/>
        </p:spPr>
        <p:txBody>
          <a:bodyPr/>
          <a:lstStyle/>
          <a:p>
            <a:endParaRPr lang="en-US"/>
          </a:p>
        </p:txBody>
      </p:sp>
      <p:sp>
        <p:nvSpPr>
          <p:cNvPr id="12" name="Shape 9"/>
          <p:cNvSpPr/>
          <p:nvPr/>
        </p:nvSpPr>
        <p:spPr>
          <a:xfrm>
            <a:off x="762476" y="5515332"/>
            <a:ext cx="13105448" cy="1357908"/>
          </a:xfrm>
          <a:prstGeom prst="roundRect">
            <a:avLst>
              <a:gd name="adj" fmla="val 1579"/>
            </a:avLst>
          </a:prstGeom>
          <a:solidFill>
            <a:srgbClr val="222D32"/>
          </a:solidFill>
          <a:ln/>
        </p:spPr>
        <p:txBody>
          <a:bodyPr anchor="ctr"/>
          <a:lstStyle/>
          <a:p>
            <a:pPr>
              <a:lnSpc>
                <a:spcPct val="150000"/>
              </a:lnSpc>
            </a:pPr>
            <a:endParaRPr lang="en-US" dirty="0"/>
          </a:p>
        </p:txBody>
      </p:sp>
      <p:sp>
        <p:nvSpPr>
          <p:cNvPr id="13" name="Text 10"/>
          <p:cNvSpPr/>
          <p:nvPr/>
        </p:nvSpPr>
        <p:spPr>
          <a:xfrm>
            <a:off x="905351" y="5622488"/>
            <a:ext cx="12819698" cy="1143595"/>
          </a:xfrm>
          <a:prstGeom prst="rect">
            <a:avLst/>
          </a:prstGeom>
          <a:noFill/>
          <a:ln/>
        </p:spPr>
        <p:txBody>
          <a:bodyPr wrap="square" lIns="0" tIns="0" rIns="0" bIns="0" rtlCol="0" anchor="ctr"/>
          <a:lstStyle/>
          <a:p>
            <a:pPr>
              <a:lnSpc>
                <a:spcPts val="1800"/>
              </a:lnSpc>
            </a:pPr>
            <a:r>
              <a:rPr lang="en-US" sz="1100" dirty="0">
                <a:solidFill>
                  <a:srgbClr val="D7E5D8"/>
                </a:solidFill>
                <a:latin typeface="Consolas" pitchFamily="34" charset="0"/>
                <a:ea typeface="Consolas" pitchFamily="34" charset="-122"/>
                <a:cs typeface="Consolas" pitchFamily="34" charset="-120"/>
              </a:rPr>
              <a:t>SELECT platform, genre, ROUND(AVG(</a:t>
            </a:r>
            <a:r>
              <a:rPr lang="en-US" sz="1100" dirty="0" err="1">
                <a:solidFill>
                  <a:srgbClr val="D7E5D8"/>
                </a:solidFill>
                <a:latin typeface="Consolas" pitchFamily="34" charset="0"/>
                <a:ea typeface="Consolas" pitchFamily="34" charset="-122"/>
                <a:cs typeface="Consolas" pitchFamily="34" charset="-120"/>
              </a:rPr>
              <a:t>global_sales</a:t>
            </a:r>
            <a:r>
              <a:rPr lang="en-US" sz="1100" dirty="0">
                <a:solidFill>
                  <a:srgbClr val="D7E5D8"/>
                </a:solidFill>
                <a:latin typeface="Consolas" pitchFamily="34" charset="0"/>
                <a:ea typeface="Consolas" pitchFamily="34" charset="-122"/>
                <a:cs typeface="Consolas" pitchFamily="34" charset="-120"/>
              </a:rPr>
              <a:t>),2) AS </a:t>
            </a:r>
            <a:r>
              <a:rPr lang="en-US" sz="1100" dirty="0" err="1">
                <a:solidFill>
                  <a:srgbClr val="D7E5D8"/>
                </a:solidFill>
                <a:latin typeface="Consolas" pitchFamily="34" charset="0"/>
                <a:ea typeface="Consolas" pitchFamily="34" charset="-122"/>
                <a:cs typeface="Consolas" pitchFamily="34" charset="-120"/>
              </a:rPr>
              <a:t>avg_sales</a:t>
            </a:r>
            <a:endParaRPr lang="en-US" sz="1100" dirty="0">
              <a:solidFill>
                <a:srgbClr val="D7E5D8"/>
              </a:solidFill>
              <a:latin typeface="Consolas" pitchFamily="34" charset="0"/>
              <a:ea typeface="Consolas" pitchFamily="34" charset="-122"/>
              <a:cs typeface="Consolas" pitchFamily="34" charset="-120"/>
            </a:endParaRPr>
          </a:p>
          <a:p>
            <a:pPr>
              <a:lnSpc>
                <a:spcPts val="1800"/>
              </a:lnSpc>
            </a:pPr>
            <a:r>
              <a:rPr lang="en-US" sz="1100" dirty="0">
                <a:solidFill>
                  <a:srgbClr val="D7E5D8"/>
                </a:solidFill>
                <a:latin typeface="Consolas" pitchFamily="34" charset="0"/>
                <a:ea typeface="Consolas" pitchFamily="34" charset="-122"/>
                <a:cs typeface="Consolas" pitchFamily="34" charset="-120"/>
              </a:rPr>
              <a:t>FROM </a:t>
            </a:r>
            <a:r>
              <a:rPr lang="en-US" sz="1100" dirty="0" err="1">
                <a:solidFill>
                  <a:srgbClr val="D7E5D8"/>
                </a:solidFill>
                <a:latin typeface="Consolas" pitchFamily="34" charset="0"/>
                <a:ea typeface="Consolas" pitchFamily="34" charset="-122"/>
                <a:cs typeface="Consolas" pitchFamily="34" charset="-120"/>
              </a:rPr>
              <a:t>video_games</a:t>
            </a:r>
            <a:endParaRPr lang="en-US" sz="1100" dirty="0">
              <a:solidFill>
                <a:srgbClr val="D7E5D8"/>
              </a:solidFill>
              <a:latin typeface="Consolas" pitchFamily="34" charset="0"/>
              <a:ea typeface="Consolas" pitchFamily="34" charset="-122"/>
              <a:cs typeface="Consolas" pitchFamily="34" charset="-120"/>
            </a:endParaRPr>
          </a:p>
          <a:p>
            <a:pPr>
              <a:lnSpc>
                <a:spcPts val="1800"/>
              </a:lnSpc>
            </a:pPr>
            <a:r>
              <a:rPr lang="en-US" sz="1100" dirty="0">
                <a:solidFill>
                  <a:srgbClr val="D7E5D8"/>
                </a:solidFill>
                <a:latin typeface="Consolas" pitchFamily="34" charset="0"/>
                <a:ea typeface="Consolas" pitchFamily="34" charset="-122"/>
                <a:cs typeface="Consolas" pitchFamily="34" charset="-120"/>
              </a:rPr>
              <a:t>GROUP BY platform, genre</a:t>
            </a:r>
          </a:p>
          <a:p>
            <a:pPr>
              <a:lnSpc>
                <a:spcPct val="150000"/>
              </a:lnSpc>
            </a:pPr>
            <a:r>
              <a:rPr lang="en-US" sz="1100" dirty="0">
                <a:solidFill>
                  <a:srgbClr val="D7E5D8"/>
                </a:solidFill>
                <a:latin typeface="Consolas" pitchFamily="34" charset="0"/>
                <a:ea typeface="Consolas" pitchFamily="34" charset="-122"/>
                <a:cs typeface="Consolas" pitchFamily="34" charset="-120"/>
              </a:rPr>
              <a:t>ORDER BY </a:t>
            </a:r>
            <a:r>
              <a:rPr lang="en-US" sz="1100" dirty="0" err="1">
                <a:solidFill>
                  <a:srgbClr val="D7E5D8"/>
                </a:solidFill>
                <a:latin typeface="Consolas" pitchFamily="34" charset="0"/>
                <a:ea typeface="Consolas" pitchFamily="34" charset="-122"/>
                <a:cs typeface="Consolas" pitchFamily="34" charset="-120"/>
              </a:rPr>
              <a:t>avg_sales</a:t>
            </a:r>
            <a:r>
              <a:rPr lang="en-US" sz="1100" dirty="0">
                <a:solidFill>
                  <a:srgbClr val="D7E5D8"/>
                </a:solidFill>
                <a:latin typeface="Consolas" pitchFamily="34" charset="0"/>
                <a:ea typeface="Consolas" pitchFamily="34" charset="-122"/>
                <a:cs typeface="Consolas" pitchFamily="34" charset="-120"/>
              </a:rPr>
              <a:t> DESC;</a:t>
            </a:r>
          </a:p>
        </p:txBody>
      </p:sp>
      <p:sp>
        <p:nvSpPr>
          <p:cNvPr id="14" name="Shape 11"/>
          <p:cNvSpPr/>
          <p:nvPr/>
        </p:nvSpPr>
        <p:spPr>
          <a:xfrm>
            <a:off x="769620" y="7033974"/>
            <a:ext cx="13091160" cy="607338"/>
          </a:xfrm>
          <a:prstGeom prst="roundRect">
            <a:avLst>
              <a:gd name="adj" fmla="val 9885"/>
            </a:avLst>
          </a:prstGeom>
          <a:solidFill>
            <a:srgbClr val="334805"/>
          </a:solidFill>
          <a:ln/>
        </p:spPr>
        <p:txBody>
          <a:bodyPr/>
          <a:lstStyle/>
          <a:p>
            <a:endParaRPr lang="en-US"/>
          </a:p>
        </p:txBody>
      </p:sp>
      <p:pic>
        <p:nvPicPr>
          <p:cNvPr id="15" name="Image 1" descr="preencoded.png"/>
          <p:cNvPicPr>
            <a:picLocks noChangeAspect="1"/>
          </p:cNvPicPr>
          <p:nvPr/>
        </p:nvPicPr>
        <p:blipFill>
          <a:blip r:embed="rId3"/>
          <a:stretch>
            <a:fillRect/>
          </a:stretch>
        </p:blipFill>
        <p:spPr>
          <a:xfrm>
            <a:off x="912495" y="7247573"/>
            <a:ext cx="178594" cy="142875"/>
          </a:xfrm>
          <a:prstGeom prst="rect">
            <a:avLst/>
          </a:prstGeom>
        </p:spPr>
      </p:pic>
      <p:sp>
        <p:nvSpPr>
          <p:cNvPr id="16" name="Text 12"/>
          <p:cNvSpPr/>
          <p:nvPr/>
        </p:nvSpPr>
        <p:spPr>
          <a:xfrm>
            <a:off x="1233964" y="7212568"/>
            <a:ext cx="12483941" cy="228719"/>
          </a:xfrm>
          <a:prstGeom prst="rect">
            <a:avLst/>
          </a:prstGeom>
          <a:noFill/>
          <a:ln/>
        </p:spPr>
        <p:txBody>
          <a:bodyPr wrap="none" lIns="0" tIns="0" rIns="0" bIns="0" rtlCol="0" anchor="t"/>
          <a:lstStyle/>
          <a:p>
            <a:pPr marL="0" indent="0" algn="l">
              <a:lnSpc>
                <a:spcPts val="1800"/>
              </a:lnSpc>
              <a:buNone/>
            </a:pPr>
            <a:r>
              <a:rPr lang="en-US" sz="1100" b="1" dirty="0">
                <a:solidFill>
                  <a:srgbClr val="FFFFFF"/>
                </a:solidFill>
                <a:latin typeface="Syne" pitchFamily="34" charset="0"/>
                <a:ea typeface="Syne" pitchFamily="34" charset="-122"/>
                <a:cs typeface="Syne" pitchFamily="34" charset="-120"/>
              </a:rPr>
              <a:t>Insight:</a:t>
            </a:r>
            <a:r>
              <a:rPr lang="en-US" sz="1100" dirty="0">
                <a:solidFill>
                  <a:srgbClr val="FFFFFF"/>
                </a:solidFill>
                <a:latin typeface="Syne" pitchFamily="34" charset="0"/>
                <a:ea typeface="Syne" pitchFamily="34" charset="-122"/>
                <a:cs typeface="Syne" pitchFamily="34" charset="-120"/>
              </a:rPr>
              <a:t> Uncovers the best combinations of genre and platform for profitability.</a:t>
            </a:r>
            <a:endParaRPr lang="en-US" sz="1100" dirty="0"/>
          </a:p>
        </p:txBody>
      </p:sp>
      <p:pic>
        <p:nvPicPr>
          <p:cNvPr id="17" name="Picture 16" descr="A screenshot of a computer&#10;&#10;AI-generated content may be incorrect.">
            <a:extLst>
              <a:ext uri="{FF2B5EF4-FFF2-40B4-BE49-F238E27FC236}">
                <a16:creationId xmlns:a16="http://schemas.microsoft.com/office/drawing/2014/main" id="{E33739F8-CCE9-D373-8896-EA37788467FE}"/>
              </a:ext>
            </a:extLst>
          </p:cNvPr>
          <p:cNvPicPr>
            <a:picLocks noChangeAspect="1"/>
          </p:cNvPicPr>
          <p:nvPr/>
        </p:nvPicPr>
        <p:blipFill>
          <a:blip r:embed="rId4"/>
          <a:stretch>
            <a:fillRect/>
          </a:stretch>
        </p:blipFill>
        <p:spPr>
          <a:xfrm>
            <a:off x="10112183" y="1511228"/>
            <a:ext cx="2501446" cy="1541772"/>
          </a:xfrm>
          <a:prstGeom prst="rect">
            <a:avLst/>
          </a:prstGeom>
          <a:effectLst>
            <a:glow rad="228600">
              <a:schemeClr val="accent6">
                <a:satMod val="175000"/>
                <a:alpha val="40000"/>
              </a:schemeClr>
            </a:glow>
          </a:effectLst>
        </p:spPr>
      </p:pic>
      <p:pic>
        <p:nvPicPr>
          <p:cNvPr id="18" name="Picture 17" descr="A screenshot of a computer&#10;&#10;AI-generated content may be incorrect.">
            <a:extLst>
              <a:ext uri="{FF2B5EF4-FFF2-40B4-BE49-F238E27FC236}">
                <a16:creationId xmlns:a16="http://schemas.microsoft.com/office/drawing/2014/main" id="{BB7B3AAE-0DB7-1656-071C-BDC5EFF9D534}"/>
              </a:ext>
            </a:extLst>
          </p:cNvPr>
          <p:cNvPicPr>
            <a:picLocks noChangeAspect="1"/>
          </p:cNvPicPr>
          <p:nvPr/>
        </p:nvPicPr>
        <p:blipFill>
          <a:blip r:embed="rId5"/>
          <a:stretch>
            <a:fillRect/>
          </a:stretch>
        </p:blipFill>
        <p:spPr>
          <a:xfrm>
            <a:off x="10599819" y="5573660"/>
            <a:ext cx="1480032" cy="1260289"/>
          </a:xfrm>
          <a:prstGeom prst="rect">
            <a:avLst/>
          </a:prstGeom>
          <a:effectLst>
            <a:glow rad="228600">
              <a:schemeClr val="accent6">
                <a:satMod val="175000"/>
                <a:alpha val="40000"/>
              </a:schemeClr>
            </a:glow>
          </a:effectLst>
        </p:spPr>
      </p:pic>
      <p:sp>
        <p:nvSpPr>
          <p:cNvPr id="19" name="Rectangle: Rounded Corners 18">
            <a:extLst>
              <a:ext uri="{FF2B5EF4-FFF2-40B4-BE49-F238E27FC236}">
                <a16:creationId xmlns:a16="http://schemas.microsoft.com/office/drawing/2014/main" id="{F78DF5C3-6172-8BD4-380A-D98B96128BA6}"/>
              </a:ext>
            </a:extLst>
          </p:cNvPr>
          <p:cNvSpPr/>
          <p:nvPr/>
        </p:nvSpPr>
        <p:spPr>
          <a:xfrm>
            <a:off x="8146915" y="2504520"/>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7E97201-F118-A76C-B05F-77D56D075AE4}"/>
              </a:ext>
            </a:extLst>
          </p:cNvPr>
          <p:cNvSpPr txBox="1"/>
          <p:nvPr/>
        </p:nvSpPr>
        <p:spPr>
          <a:xfrm>
            <a:off x="8295983" y="2492155"/>
            <a:ext cx="1222532" cy="307777"/>
          </a:xfrm>
          <a:prstGeom prst="rect">
            <a:avLst/>
          </a:prstGeom>
          <a:noFill/>
        </p:spPr>
        <p:txBody>
          <a:bodyPr wrap="square" rtlCol="0">
            <a:spAutoFit/>
          </a:bodyPr>
          <a:lstStyle/>
          <a:p>
            <a:r>
              <a:rPr lang="en-US" sz="1400" dirty="0">
                <a:solidFill>
                  <a:schemeClr val="bg1"/>
                </a:solidFill>
              </a:rPr>
              <a:t>OUTPUT-&gt;</a:t>
            </a:r>
          </a:p>
        </p:txBody>
      </p:sp>
      <p:sp>
        <p:nvSpPr>
          <p:cNvPr id="21" name="Rectangle: Rounded Corners 20">
            <a:extLst>
              <a:ext uri="{FF2B5EF4-FFF2-40B4-BE49-F238E27FC236}">
                <a16:creationId xmlns:a16="http://schemas.microsoft.com/office/drawing/2014/main" id="{4BD61DA6-C91D-E935-62B5-E70694C4E3C6}"/>
              </a:ext>
            </a:extLst>
          </p:cNvPr>
          <p:cNvSpPr/>
          <p:nvPr/>
        </p:nvSpPr>
        <p:spPr>
          <a:xfrm>
            <a:off x="8474554" y="6064564"/>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C47F8B0-5382-7707-2108-25056CFD23E2}"/>
              </a:ext>
            </a:extLst>
          </p:cNvPr>
          <p:cNvSpPr txBox="1"/>
          <p:nvPr/>
        </p:nvSpPr>
        <p:spPr>
          <a:xfrm>
            <a:off x="8623622" y="6052199"/>
            <a:ext cx="1222532" cy="307777"/>
          </a:xfrm>
          <a:prstGeom prst="rect">
            <a:avLst/>
          </a:prstGeom>
          <a:noFill/>
        </p:spPr>
        <p:txBody>
          <a:bodyPr wrap="square" rtlCol="0">
            <a:spAutoFit/>
          </a:bodyPr>
          <a:lstStyle/>
          <a:p>
            <a:r>
              <a:rPr lang="en-US" sz="1400" dirty="0">
                <a:solidFill>
                  <a:schemeClr val="bg1"/>
                </a:solidFill>
              </a:rPr>
              <a:t>OUTPUT-&gt;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0177" y="361831"/>
            <a:ext cx="5961698" cy="274677"/>
          </a:xfrm>
          <a:prstGeom prst="rect">
            <a:avLst/>
          </a:prstGeom>
          <a:noFill/>
          <a:ln/>
        </p:spPr>
        <p:txBody>
          <a:bodyPr wrap="none" lIns="0" tIns="0" rIns="0" bIns="0" rtlCol="0" anchor="t"/>
          <a:lstStyle/>
          <a:p>
            <a:pPr marL="0" indent="0" algn="l">
              <a:lnSpc>
                <a:spcPts val="2100"/>
              </a:lnSpc>
              <a:buNone/>
            </a:pPr>
            <a:r>
              <a:rPr lang="en-US" sz="1650" b="1" dirty="0">
                <a:solidFill>
                  <a:srgbClr val="000000"/>
                </a:solidFill>
                <a:latin typeface="Syne Extra Bold" pitchFamily="34" charset="0"/>
                <a:ea typeface="Syne Extra Bold" pitchFamily="34" charset="-122"/>
                <a:cs typeface="Syne Extra Bold" pitchFamily="34" charset="-120"/>
              </a:rPr>
              <a:t>1️⃣2️⃣</a:t>
            </a:r>
            <a:r>
              <a:rPr lang="en-US" sz="1650" b="1" dirty="0">
                <a:solidFill>
                  <a:srgbClr val="F0F4F1"/>
                </a:solidFill>
                <a:latin typeface="Syne Extra Bold" pitchFamily="34" charset="0"/>
                <a:ea typeface="Syne Extra Bold" pitchFamily="34" charset="-122"/>
                <a:cs typeface="Syne Extra Bold" pitchFamily="34" charset="-120"/>
              </a:rPr>
              <a:t> Top 5 Games for Each Platform</a:t>
            </a:r>
            <a:endParaRPr lang="en-US" sz="1650" dirty="0"/>
          </a:p>
        </p:txBody>
      </p:sp>
      <p:sp>
        <p:nvSpPr>
          <p:cNvPr id="3" name="Shape 1"/>
          <p:cNvSpPr/>
          <p:nvPr/>
        </p:nvSpPr>
        <p:spPr>
          <a:xfrm>
            <a:off x="460177" y="807363"/>
            <a:ext cx="13710047" cy="1494949"/>
          </a:xfrm>
          <a:prstGeom prst="roundRect">
            <a:avLst>
              <a:gd name="adj" fmla="val 2401"/>
            </a:avLst>
          </a:prstGeom>
          <a:solidFill>
            <a:srgbClr val="222D32"/>
          </a:solidFill>
          <a:ln/>
        </p:spPr>
        <p:txBody>
          <a:bodyPr/>
          <a:lstStyle/>
          <a:p>
            <a:endParaRPr lang="en-US"/>
          </a:p>
        </p:txBody>
      </p:sp>
      <p:sp>
        <p:nvSpPr>
          <p:cNvPr id="4" name="Shape 2"/>
          <p:cNvSpPr/>
          <p:nvPr/>
        </p:nvSpPr>
        <p:spPr>
          <a:xfrm>
            <a:off x="456009" y="807363"/>
            <a:ext cx="13718381" cy="1494949"/>
          </a:xfrm>
          <a:prstGeom prst="roundRect">
            <a:avLst>
              <a:gd name="adj" fmla="val 858"/>
            </a:avLst>
          </a:prstGeom>
          <a:solidFill>
            <a:srgbClr val="222D32"/>
          </a:solidFill>
          <a:ln/>
        </p:spPr>
        <p:txBody>
          <a:bodyPr anchor="ctr"/>
          <a:lstStyle/>
          <a:p>
            <a:pPr>
              <a:lnSpc>
                <a:spcPct val="150000"/>
              </a:lnSpc>
            </a:pPr>
            <a:endParaRPr lang="en-US" dirty="0"/>
          </a:p>
        </p:txBody>
      </p:sp>
      <p:sp>
        <p:nvSpPr>
          <p:cNvPr id="5" name="Text 3"/>
          <p:cNvSpPr/>
          <p:nvPr/>
        </p:nvSpPr>
        <p:spPr>
          <a:xfrm>
            <a:off x="541377" y="871418"/>
            <a:ext cx="13547646" cy="1366838"/>
          </a:xfrm>
          <a:prstGeom prst="rect">
            <a:avLst/>
          </a:prstGeom>
          <a:noFill/>
          <a:ln/>
        </p:spPr>
        <p:txBody>
          <a:bodyPr wrap="square" lIns="0" tIns="0" rIns="0" bIns="0" rtlCol="0" anchor="ctr"/>
          <a:lstStyle/>
          <a:p>
            <a:r>
              <a:rPr lang="en-US" sz="650" dirty="0">
                <a:solidFill>
                  <a:srgbClr val="D7E5D8"/>
                </a:solidFill>
                <a:latin typeface="Consolas" pitchFamily="34" charset="0"/>
                <a:ea typeface="Consolas" pitchFamily="34" charset="-122"/>
                <a:cs typeface="Consolas" pitchFamily="34" charset="-120"/>
              </a:rPr>
              <a:t>SELECT platform, name, </a:t>
            </a:r>
            <a:r>
              <a:rPr lang="en-US" sz="650" dirty="0" err="1">
                <a:solidFill>
                  <a:srgbClr val="D7E5D8"/>
                </a:solidFill>
                <a:latin typeface="Consolas" pitchFamily="34" charset="0"/>
                <a:ea typeface="Consolas" pitchFamily="34" charset="-122"/>
                <a:cs typeface="Consolas" pitchFamily="34" charset="-120"/>
              </a:rPr>
              <a:t>global_sales</a:t>
            </a:r>
            <a:endParaRPr lang="en-US" sz="650" dirty="0">
              <a:solidFill>
                <a:srgbClr val="D7E5D8"/>
              </a:solidFill>
              <a:latin typeface="Consolas" pitchFamily="34" charset="0"/>
              <a:ea typeface="Consolas" pitchFamily="34" charset="-122"/>
              <a:cs typeface="Consolas" pitchFamily="34" charset="-120"/>
            </a:endParaRPr>
          </a:p>
          <a:p>
            <a:r>
              <a:rPr lang="en-US" sz="650" dirty="0">
                <a:solidFill>
                  <a:srgbClr val="D7E5D8"/>
                </a:solidFill>
                <a:latin typeface="Consolas" pitchFamily="34" charset="0"/>
                <a:ea typeface="Consolas" pitchFamily="34" charset="-122"/>
                <a:cs typeface="Consolas" pitchFamily="34" charset="-120"/>
              </a:rPr>
              <a:t>FROM (</a:t>
            </a:r>
          </a:p>
          <a:p>
            <a:r>
              <a:rPr lang="en-US" sz="650" dirty="0">
                <a:solidFill>
                  <a:srgbClr val="D7E5D8"/>
                </a:solidFill>
                <a:latin typeface="Consolas" pitchFamily="34" charset="0"/>
                <a:ea typeface="Consolas" pitchFamily="34" charset="-122"/>
                <a:cs typeface="Consolas" pitchFamily="34" charset="-120"/>
              </a:rPr>
              <a:t>    SELECT </a:t>
            </a:r>
          </a:p>
          <a:p>
            <a:r>
              <a:rPr lang="en-US" sz="650" dirty="0">
                <a:solidFill>
                  <a:srgbClr val="D7E5D8"/>
                </a:solidFill>
                <a:latin typeface="Consolas" pitchFamily="34" charset="0"/>
                <a:ea typeface="Consolas" pitchFamily="34" charset="-122"/>
                <a:cs typeface="Consolas" pitchFamily="34" charset="-120"/>
              </a:rPr>
              <a:t>        platform,</a:t>
            </a:r>
          </a:p>
          <a:p>
            <a:r>
              <a:rPr lang="en-US" sz="650" dirty="0">
                <a:solidFill>
                  <a:srgbClr val="D7E5D8"/>
                </a:solidFill>
                <a:latin typeface="Consolas" pitchFamily="34" charset="0"/>
                <a:ea typeface="Consolas" pitchFamily="34" charset="-122"/>
                <a:cs typeface="Consolas" pitchFamily="34" charset="-120"/>
              </a:rPr>
              <a:t>        name,</a:t>
            </a:r>
          </a:p>
          <a:p>
            <a:r>
              <a:rPr lang="en-US" sz="650" dirty="0">
                <a:solidFill>
                  <a:srgbClr val="D7E5D8"/>
                </a:solidFill>
                <a:latin typeface="Consolas" pitchFamily="34" charset="0"/>
                <a:ea typeface="Consolas" pitchFamily="34" charset="-122"/>
                <a:cs typeface="Consolas" pitchFamily="34" charset="-120"/>
              </a:rPr>
              <a:t>        </a:t>
            </a:r>
            <a:r>
              <a:rPr lang="en-US" sz="650" dirty="0" err="1">
                <a:solidFill>
                  <a:srgbClr val="D7E5D8"/>
                </a:solidFill>
                <a:latin typeface="Consolas" pitchFamily="34" charset="0"/>
                <a:ea typeface="Consolas" pitchFamily="34" charset="-122"/>
                <a:cs typeface="Consolas" pitchFamily="34" charset="-120"/>
              </a:rPr>
              <a:t>global_sales</a:t>
            </a:r>
            <a:r>
              <a:rPr lang="en-US" sz="650" dirty="0">
                <a:solidFill>
                  <a:srgbClr val="D7E5D8"/>
                </a:solidFill>
                <a:latin typeface="Consolas" pitchFamily="34" charset="0"/>
                <a:ea typeface="Consolas" pitchFamily="34" charset="-122"/>
                <a:cs typeface="Consolas" pitchFamily="34" charset="-120"/>
              </a:rPr>
              <a:t>,</a:t>
            </a:r>
          </a:p>
          <a:p>
            <a:r>
              <a:rPr lang="en-US" sz="650" dirty="0">
                <a:solidFill>
                  <a:srgbClr val="D7E5D8"/>
                </a:solidFill>
                <a:latin typeface="Consolas" pitchFamily="34" charset="0"/>
                <a:ea typeface="Consolas" pitchFamily="34" charset="-122"/>
                <a:cs typeface="Consolas" pitchFamily="34" charset="-120"/>
              </a:rPr>
              <a:t>        ROW_NUMBER() OVER (PARTITION BY platform ORDER BY </a:t>
            </a:r>
            <a:r>
              <a:rPr lang="en-US" sz="650" dirty="0" err="1">
                <a:solidFill>
                  <a:srgbClr val="D7E5D8"/>
                </a:solidFill>
                <a:latin typeface="Consolas" pitchFamily="34" charset="0"/>
                <a:ea typeface="Consolas" pitchFamily="34" charset="-122"/>
                <a:cs typeface="Consolas" pitchFamily="34" charset="-120"/>
              </a:rPr>
              <a:t>global_sales</a:t>
            </a:r>
            <a:r>
              <a:rPr lang="en-US" sz="650" dirty="0">
                <a:solidFill>
                  <a:srgbClr val="D7E5D8"/>
                </a:solidFill>
                <a:latin typeface="Consolas" pitchFamily="34" charset="0"/>
                <a:ea typeface="Consolas" pitchFamily="34" charset="-122"/>
                <a:cs typeface="Consolas" pitchFamily="34" charset="-120"/>
              </a:rPr>
              <a:t> DESC) AS </a:t>
            </a:r>
            <a:r>
              <a:rPr lang="en-US" sz="650" dirty="0" err="1">
                <a:solidFill>
                  <a:srgbClr val="D7E5D8"/>
                </a:solidFill>
                <a:latin typeface="Consolas" pitchFamily="34" charset="0"/>
                <a:ea typeface="Consolas" pitchFamily="34" charset="-122"/>
                <a:cs typeface="Consolas" pitchFamily="34" charset="-120"/>
              </a:rPr>
              <a:t>rank_per_platform</a:t>
            </a:r>
            <a:endParaRPr lang="en-US" sz="650" dirty="0">
              <a:solidFill>
                <a:srgbClr val="D7E5D8"/>
              </a:solidFill>
              <a:latin typeface="Consolas" pitchFamily="34" charset="0"/>
              <a:ea typeface="Consolas" pitchFamily="34" charset="-122"/>
              <a:cs typeface="Consolas" pitchFamily="34" charset="-120"/>
            </a:endParaRPr>
          </a:p>
          <a:p>
            <a:r>
              <a:rPr lang="en-US" sz="650" dirty="0">
                <a:solidFill>
                  <a:srgbClr val="D7E5D8"/>
                </a:solidFill>
                <a:latin typeface="Consolas" pitchFamily="34" charset="0"/>
                <a:ea typeface="Consolas" pitchFamily="34" charset="-122"/>
                <a:cs typeface="Consolas" pitchFamily="34" charset="-120"/>
              </a:rPr>
              <a:t>    FROM </a:t>
            </a:r>
            <a:r>
              <a:rPr lang="en-US" sz="650" dirty="0" err="1">
                <a:solidFill>
                  <a:srgbClr val="D7E5D8"/>
                </a:solidFill>
                <a:latin typeface="Consolas" pitchFamily="34" charset="0"/>
                <a:ea typeface="Consolas" pitchFamily="34" charset="-122"/>
                <a:cs typeface="Consolas" pitchFamily="34" charset="-120"/>
              </a:rPr>
              <a:t>video_games</a:t>
            </a:r>
            <a:endParaRPr lang="en-US" sz="650" dirty="0">
              <a:solidFill>
                <a:srgbClr val="D7E5D8"/>
              </a:solidFill>
              <a:latin typeface="Consolas" pitchFamily="34" charset="0"/>
              <a:ea typeface="Consolas" pitchFamily="34" charset="-122"/>
              <a:cs typeface="Consolas" pitchFamily="34" charset="-120"/>
            </a:endParaRPr>
          </a:p>
          <a:p>
            <a:r>
              <a:rPr lang="en-US" sz="650" dirty="0">
                <a:solidFill>
                  <a:srgbClr val="D7E5D8"/>
                </a:solidFill>
                <a:latin typeface="Consolas" pitchFamily="34" charset="0"/>
                <a:ea typeface="Consolas" pitchFamily="34" charset="-122"/>
                <a:cs typeface="Consolas" pitchFamily="34" charset="-120"/>
              </a:rPr>
              <a:t>) ranked</a:t>
            </a:r>
          </a:p>
          <a:p>
            <a:r>
              <a:rPr lang="en-US" sz="650" dirty="0">
                <a:solidFill>
                  <a:srgbClr val="D7E5D8"/>
                </a:solidFill>
                <a:latin typeface="Consolas" pitchFamily="34" charset="0"/>
                <a:ea typeface="Consolas" pitchFamily="34" charset="-122"/>
                <a:cs typeface="Consolas" pitchFamily="34" charset="-120"/>
              </a:rPr>
              <a:t>WHERE </a:t>
            </a:r>
            <a:r>
              <a:rPr lang="en-US" sz="650" dirty="0" err="1">
                <a:solidFill>
                  <a:srgbClr val="D7E5D8"/>
                </a:solidFill>
                <a:latin typeface="Consolas" pitchFamily="34" charset="0"/>
                <a:ea typeface="Consolas" pitchFamily="34" charset="-122"/>
                <a:cs typeface="Consolas" pitchFamily="34" charset="-120"/>
              </a:rPr>
              <a:t>rank_per_platform</a:t>
            </a:r>
            <a:r>
              <a:rPr lang="en-US" sz="650" dirty="0">
                <a:solidFill>
                  <a:srgbClr val="D7E5D8"/>
                </a:solidFill>
                <a:latin typeface="Consolas" pitchFamily="34" charset="0"/>
                <a:ea typeface="Consolas" pitchFamily="34" charset="-122"/>
                <a:cs typeface="Consolas" pitchFamily="34" charset="-120"/>
              </a:rPr>
              <a:t> &lt;= 5</a:t>
            </a:r>
          </a:p>
          <a:p>
            <a:r>
              <a:rPr lang="en-US" sz="650" dirty="0">
                <a:solidFill>
                  <a:srgbClr val="D7E5D8"/>
                </a:solidFill>
                <a:latin typeface="Consolas" pitchFamily="34" charset="0"/>
                <a:ea typeface="Consolas" pitchFamily="34" charset="-122"/>
                <a:cs typeface="Consolas" pitchFamily="34" charset="-120"/>
              </a:rPr>
              <a:t>ORDER BY platform, </a:t>
            </a:r>
            <a:r>
              <a:rPr lang="en-US" sz="650" dirty="0" err="1">
                <a:solidFill>
                  <a:srgbClr val="D7E5D8"/>
                </a:solidFill>
                <a:latin typeface="Consolas" pitchFamily="34" charset="0"/>
                <a:ea typeface="Consolas" pitchFamily="34" charset="-122"/>
                <a:cs typeface="Consolas" pitchFamily="34" charset="-120"/>
              </a:rPr>
              <a:t>global_sales</a:t>
            </a:r>
            <a:r>
              <a:rPr lang="en-US" sz="650" dirty="0">
                <a:solidFill>
                  <a:srgbClr val="D7E5D8"/>
                </a:solidFill>
                <a:latin typeface="Consolas" pitchFamily="34" charset="0"/>
                <a:ea typeface="Consolas" pitchFamily="34" charset="-122"/>
                <a:cs typeface="Consolas" pitchFamily="34" charset="-120"/>
              </a:rPr>
              <a:t> DESC;</a:t>
            </a:r>
          </a:p>
        </p:txBody>
      </p:sp>
      <p:sp>
        <p:nvSpPr>
          <p:cNvPr id="6" name="Shape 4"/>
          <p:cNvSpPr/>
          <p:nvPr/>
        </p:nvSpPr>
        <p:spPr>
          <a:xfrm>
            <a:off x="460177" y="2398395"/>
            <a:ext cx="13710047" cy="362903"/>
          </a:xfrm>
          <a:prstGeom prst="roundRect">
            <a:avLst>
              <a:gd name="adj" fmla="val 9891"/>
            </a:avLst>
          </a:prstGeom>
          <a:solidFill>
            <a:srgbClr val="334805"/>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545544" y="2521744"/>
            <a:ext cx="106799" cy="85368"/>
          </a:xfrm>
          <a:prstGeom prst="rect">
            <a:avLst/>
          </a:prstGeom>
        </p:spPr>
      </p:pic>
      <p:sp>
        <p:nvSpPr>
          <p:cNvPr id="8" name="Text 5"/>
          <p:cNvSpPr/>
          <p:nvPr/>
        </p:nvSpPr>
        <p:spPr>
          <a:xfrm>
            <a:off x="737711" y="2505075"/>
            <a:ext cx="13347144" cy="136684"/>
          </a:xfrm>
          <a:prstGeom prst="rect">
            <a:avLst/>
          </a:prstGeom>
          <a:noFill/>
          <a:ln/>
        </p:spPr>
        <p:txBody>
          <a:bodyPr wrap="none" lIns="0" tIns="0" rIns="0" bIns="0" rtlCol="0" anchor="t"/>
          <a:lstStyle/>
          <a:p>
            <a:pPr marL="0" indent="0" algn="l">
              <a:lnSpc>
                <a:spcPts val="1050"/>
              </a:lnSpc>
              <a:buNone/>
            </a:pPr>
            <a:r>
              <a:rPr lang="en-US" sz="650" b="1" dirty="0">
                <a:solidFill>
                  <a:srgbClr val="FFFFFF"/>
                </a:solidFill>
                <a:latin typeface="Syne" pitchFamily="34" charset="0"/>
                <a:ea typeface="Syne" pitchFamily="34" charset="-122"/>
                <a:cs typeface="Syne" pitchFamily="34" charset="-120"/>
              </a:rPr>
              <a:t>Insight:</a:t>
            </a:r>
            <a:r>
              <a:rPr lang="en-US" sz="650" dirty="0">
                <a:solidFill>
                  <a:srgbClr val="FFFFFF"/>
                </a:solidFill>
                <a:latin typeface="Syne" pitchFamily="34" charset="0"/>
                <a:ea typeface="Syne" pitchFamily="34" charset="-122"/>
                <a:cs typeface="Syne" pitchFamily="34" charset="-120"/>
              </a:rPr>
              <a:t> Displays the top 5 selling games per platform efficiently using window functions.</a:t>
            </a:r>
            <a:endParaRPr lang="en-US" sz="650" dirty="0"/>
          </a:p>
        </p:txBody>
      </p:sp>
      <p:sp>
        <p:nvSpPr>
          <p:cNvPr id="9" name="Text 6"/>
          <p:cNvSpPr/>
          <p:nvPr/>
        </p:nvSpPr>
        <p:spPr>
          <a:xfrm>
            <a:off x="460177" y="2889409"/>
            <a:ext cx="6746081" cy="274677"/>
          </a:xfrm>
          <a:prstGeom prst="rect">
            <a:avLst/>
          </a:prstGeom>
          <a:noFill/>
          <a:ln/>
        </p:spPr>
        <p:txBody>
          <a:bodyPr wrap="none" lIns="0" tIns="0" rIns="0" bIns="0" rtlCol="0" anchor="t"/>
          <a:lstStyle/>
          <a:p>
            <a:pPr marL="0" indent="0" algn="l">
              <a:lnSpc>
                <a:spcPts val="2100"/>
              </a:lnSpc>
              <a:buNone/>
            </a:pPr>
            <a:r>
              <a:rPr lang="en-US" sz="1650" b="1" dirty="0">
                <a:solidFill>
                  <a:srgbClr val="000000"/>
                </a:solidFill>
                <a:latin typeface="Syne Extra Bold" pitchFamily="34" charset="0"/>
                <a:ea typeface="Syne Extra Bold" pitchFamily="34" charset="-122"/>
                <a:cs typeface="Syne Extra Bold" pitchFamily="34" charset="-120"/>
              </a:rPr>
              <a:t>1️⃣3️⃣</a:t>
            </a:r>
            <a:r>
              <a:rPr lang="en-US" sz="1650" b="1" dirty="0">
                <a:solidFill>
                  <a:srgbClr val="F0F4F1"/>
                </a:solidFill>
                <a:latin typeface="Syne Extra Bold" pitchFamily="34" charset="0"/>
                <a:ea typeface="Syne Extra Bold" pitchFamily="34" charset="-122"/>
                <a:cs typeface="Syne Extra Bold" pitchFamily="34" charset="-120"/>
              </a:rPr>
              <a:t> Identify Underperforming Publishers</a:t>
            </a:r>
            <a:endParaRPr lang="en-US" sz="1650" dirty="0"/>
          </a:p>
        </p:txBody>
      </p:sp>
      <p:sp>
        <p:nvSpPr>
          <p:cNvPr id="10" name="Shape 7"/>
          <p:cNvSpPr/>
          <p:nvPr/>
        </p:nvSpPr>
        <p:spPr>
          <a:xfrm>
            <a:off x="460177" y="3292197"/>
            <a:ext cx="13710047" cy="1084898"/>
          </a:xfrm>
          <a:prstGeom prst="roundRect">
            <a:avLst>
              <a:gd name="adj" fmla="val 3309"/>
            </a:avLst>
          </a:prstGeom>
          <a:solidFill>
            <a:srgbClr val="222D32"/>
          </a:solidFill>
          <a:ln/>
        </p:spPr>
        <p:txBody>
          <a:bodyPr/>
          <a:lstStyle/>
          <a:p>
            <a:endParaRPr lang="en-US"/>
          </a:p>
        </p:txBody>
      </p:sp>
      <p:sp>
        <p:nvSpPr>
          <p:cNvPr id="11" name="Shape 8"/>
          <p:cNvSpPr/>
          <p:nvPr/>
        </p:nvSpPr>
        <p:spPr>
          <a:xfrm>
            <a:off x="456009" y="3292197"/>
            <a:ext cx="13718381" cy="1084898"/>
          </a:xfrm>
          <a:prstGeom prst="roundRect">
            <a:avLst>
              <a:gd name="adj" fmla="val 1182"/>
            </a:avLst>
          </a:prstGeom>
          <a:solidFill>
            <a:srgbClr val="222D32"/>
          </a:solidFill>
          <a:ln/>
        </p:spPr>
        <p:txBody>
          <a:bodyPr anchor="ctr"/>
          <a:lstStyle/>
          <a:p>
            <a:pPr>
              <a:lnSpc>
                <a:spcPct val="150000"/>
              </a:lnSpc>
            </a:pPr>
            <a:endParaRPr lang="en-US" dirty="0"/>
          </a:p>
        </p:txBody>
      </p:sp>
      <p:sp>
        <p:nvSpPr>
          <p:cNvPr id="12" name="Text 9"/>
          <p:cNvSpPr/>
          <p:nvPr/>
        </p:nvSpPr>
        <p:spPr>
          <a:xfrm>
            <a:off x="541377" y="3356253"/>
            <a:ext cx="13547646" cy="956786"/>
          </a:xfrm>
          <a:prstGeom prst="rect">
            <a:avLst/>
          </a:prstGeom>
          <a:noFill/>
          <a:ln/>
        </p:spPr>
        <p:txBody>
          <a:bodyPr wrap="square" lIns="0" tIns="0" rIns="0" bIns="0" rtlCol="0" anchor="ctr"/>
          <a:lstStyle/>
          <a:p>
            <a:pPr>
              <a:lnSpc>
                <a:spcPts val="1050"/>
              </a:lnSpc>
            </a:pPr>
            <a:r>
              <a:rPr lang="en-US" sz="650" dirty="0">
                <a:solidFill>
                  <a:srgbClr val="D7E5D8"/>
                </a:solidFill>
                <a:latin typeface="Consolas" pitchFamily="34" charset="0"/>
                <a:ea typeface="Consolas" pitchFamily="34" charset="-122"/>
                <a:cs typeface="Consolas" pitchFamily="34" charset="-120"/>
              </a:rPr>
              <a:t>SELECT publisher, ROUND(AVG(</a:t>
            </a:r>
            <a:r>
              <a:rPr lang="en-US" sz="650" dirty="0" err="1">
                <a:solidFill>
                  <a:srgbClr val="D7E5D8"/>
                </a:solidFill>
                <a:latin typeface="Consolas" pitchFamily="34" charset="0"/>
                <a:ea typeface="Consolas" pitchFamily="34" charset="-122"/>
                <a:cs typeface="Consolas" pitchFamily="34" charset="-120"/>
              </a:rPr>
              <a:t>global_sales</a:t>
            </a:r>
            <a:r>
              <a:rPr lang="en-US" sz="650" dirty="0">
                <a:solidFill>
                  <a:srgbClr val="D7E5D8"/>
                </a:solidFill>
                <a:latin typeface="Consolas" pitchFamily="34" charset="0"/>
                <a:ea typeface="Consolas" pitchFamily="34" charset="-122"/>
                <a:cs typeface="Consolas" pitchFamily="34" charset="-120"/>
              </a:rPr>
              <a:t>),2) AS </a:t>
            </a:r>
            <a:r>
              <a:rPr lang="en-US" sz="650" dirty="0" err="1">
                <a:solidFill>
                  <a:srgbClr val="D7E5D8"/>
                </a:solidFill>
                <a:latin typeface="Consolas" pitchFamily="34" charset="0"/>
                <a:ea typeface="Consolas" pitchFamily="34" charset="-122"/>
                <a:cs typeface="Consolas" pitchFamily="34" charset="-120"/>
              </a:rPr>
              <a:t>avg_sales</a:t>
            </a:r>
            <a:endParaRPr lang="en-US" sz="650" dirty="0">
              <a:solidFill>
                <a:srgbClr val="D7E5D8"/>
              </a:solidFill>
              <a:latin typeface="Consolas" pitchFamily="34" charset="0"/>
              <a:ea typeface="Consolas" pitchFamily="34" charset="-122"/>
              <a:cs typeface="Consolas" pitchFamily="34" charset="-120"/>
            </a:endParaRPr>
          </a:p>
          <a:p>
            <a:pPr>
              <a:lnSpc>
                <a:spcPts val="1050"/>
              </a:lnSpc>
            </a:pPr>
            <a:r>
              <a:rPr lang="en-US" sz="650" dirty="0">
                <a:solidFill>
                  <a:srgbClr val="D7E5D8"/>
                </a:solidFill>
                <a:latin typeface="Consolas" pitchFamily="34" charset="0"/>
                <a:ea typeface="Consolas" pitchFamily="34" charset="-122"/>
                <a:cs typeface="Consolas" pitchFamily="34" charset="-120"/>
              </a:rPr>
              <a:t>FROM </a:t>
            </a:r>
            <a:r>
              <a:rPr lang="en-US" sz="650" dirty="0" err="1">
                <a:solidFill>
                  <a:srgbClr val="D7E5D8"/>
                </a:solidFill>
                <a:latin typeface="Consolas" pitchFamily="34" charset="0"/>
                <a:ea typeface="Consolas" pitchFamily="34" charset="-122"/>
                <a:cs typeface="Consolas" pitchFamily="34" charset="-120"/>
              </a:rPr>
              <a:t>video_games</a:t>
            </a:r>
            <a:endParaRPr lang="en-US" sz="650" dirty="0">
              <a:solidFill>
                <a:srgbClr val="D7E5D8"/>
              </a:solidFill>
              <a:latin typeface="Consolas" pitchFamily="34" charset="0"/>
              <a:ea typeface="Consolas" pitchFamily="34" charset="-122"/>
              <a:cs typeface="Consolas" pitchFamily="34" charset="-120"/>
            </a:endParaRPr>
          </a:p>
          <a:p>
            <a:pPr>
              <a:lnSpc>
                <a:spcPts val="1050"/>
              </a:lnSpc>
            </a:pPr>
            <a:r>
              <a:rPr lang="en-US" sz="650" dirty="0">
                <a:solidFill>
                  <a:srgbClr val="D7E5D8"/>
                </a:solidFill>
                <a:latin typeface="Consolas" pitchFamily="34" charset="0"/>
                <a:ea typeface="Consolas" pitchFamily="34" charset="-122"/>
                <a:cs typeface="Consolas" pitchFamily="34" charset="-120"/>
              </a:rPr>
              <a:t>GROUP BY publisher</a:t>
            </a:r>
          </a:p>
          <a:p>
            <a:pPr>
              <a:lnSpc>
                <a:spcPts val="1050"/>
              </a:lnSpc>
            </a:pPr>
            <a:r>
              <a:rPr lang="en-US" sz="650" dirty="0">
                <a:solidFill>
                  <a:srgbClr val="D7E5D8"/>
                </a:solidFill>
                <a:latin typeface="Consolas" pitchFamily="34" charset="0"/>
                <a:ea typeface="Consolas" pitchFamily="34" charset="-122"/>
                <a:cs typeface="Consolas" pitchFamily="34" charset="-120"/>
              </a:rPr>
              <a:t>HAVING </a:t>
            </a:r>
            <a:r>
              <a:rPr lang="en-US" sz="650" dirty="0" err="1">
                <a:solidFill>
                  <a:srgbClr val="D7E5D8"/>
                </a:solidFill>
                <a:latin typeface="Consolas" pitchFamily="34" charset="0"/>
                <a:ea typeface="Consolas" pitchFamily="34" charset="-122"/>
                <a:cs typeface="Consolas" pitchFamily="34" charset="-120"/>
              </a:rPr>
              <a:t>avg_sales</a:t>
            </a:r>
            <a:r>
              <a:rPr lang="en-US" sz="650" dirty="0">
                <a:solidFill>
                  <a:srgbClr val="D7E5D8"/>
                </a:solidFill>
                <a:latin typeface="Consolas" pitchFamily="34" charset="0"/>
                <a:ea typeface="Consolas" pitchFamily="34" charset="-122"/>
                <a:cs typeface="Consolas" pitchFamily="34" charset="-120"/>
              </a:rPr>
              <a:t> &lt; (SELECT AVG(</a:t>
            </a:r>
            <a:r>
              <a:rPr lang="en-US" sz="650" dirty="0" err="1">
                <a:solidFill>
                  <a:srgbClr val="D7E5D8"/>
                </a:solidFill>
                <a:latin typeface="Consolas" pitchFamily="34" charset="0"/>
                <a:ea typeface="Consolas" pitchFamily="34" charset="-122"/>
                <a:cs typeface="Consolas" pitchFamily="34" charset="-120"/>
              </a:rPr>
              <a:t>global_sales</a:t>
            </a:r>
            <a:r>
              <a:rPr lang="en-US" sz="650" dirty="0">
                <a:solidFill>
                  <a:srgbClr val="D7E5D8"/>
                </a:solidFill>
                <a:latin typeface="Consolas" pitchFamily="34" charset="0"/>
                <a:ea typeface="Consolas" pitchFamily="34" charset="-122"/>
                <a:cs typeface="Consolas" pitchFamily="34" charset="-120"/>
              </a:rPr>
              <a:t>) FROM </a:t>
            </a:r>
            <a:r>
              <a:rPr lang="en-US" sz="650" dirty="0" err="1">
                <a:solidFill>
                  <a:srgbClr val="D7E5D8"/>
                </a:solidFill>
                <a:latin typeface="Consolas" pitchFamily="34" charset="0"/>
                <a:ea typeface="Consolas" pitchFamily="34" charset="-122"/>
                <a:cs typeface="Consolas" pitchFamily="34" charset="-120"/>
              </a:rPr>
              <a:t>video_games</a:t>
            </a:r>
            <a:r>
              <a:rPr lang="en-US" sz="650" dirty="0">
                <a:solidFill>
                  <a:srgbClr val="D7E5D8"/>
                </a:solidFill>
                <a:latin typeface="Consolas" pitchFamily="34" charset="0"/>
                <a:ea typeface="Consolas" pitchFamily="34" charset="-122"/>
                <a:cs typeface="Consolas" pitchFamily="34" charset="-120"/>
              </a:rPr>
              <a:t>)</a:t>
            </a:r>
          </a:p>
          <a:p>
            <a:pPr>
              <a:lnSpc>
                <a:spcPct val="150000"/>
              </a:lnSpc>
            </a:pPr>
            <a:r>
              <a:rPr lang="en-US" sz="650" dirty="0">
                <a:solidFill>
                  <a:srgbClr val="D7E5D8"/>
                </a:solidFill>
                <a:latin typeface="Consolas" pitchFamily="34" charset="0"/>
                <a:ea typeface="Consolas" pitchFamily="34" charset="-122"/>
                <a:cs typeface="Consolas" pitchFamily="34" charset="-120"/>
              </a:rPr>
              <a:t>ORDER BY </a:t>
            </a:r>
            <a:r>
              <a:rPr lang="en-US" sz="650" dirty="0" err="1">
                <a:solidFill>
                  <a:srgbClr val="D7E5D8"/>
                </a:solidFill>
                <a:latin typeface="Consolas" pitchFamily="34" charset="0"/>
                <a:ea typeface="Consolas" pitchFamily="34" charset="-122"/>
                <a:cs typeface="Consolas" pitchFamily="34" charset="-120"/>
              </a:rPr>
              <a:t>avg_sales</a:t>
            </a:r>
            <a:r>
              <a:rPr lang="en-US" sz="650" dirty="0">
                <a:solidFill>
                  <a:srgbClr val="D7E5D8"/>
                </a:solidFill>
                <a:latin typeface="Consolas" pitchFamily="34" charset="0"/>
                <a:ea typeface="Consolas" pitchFamily="34" charset="-122"/>
                <a:cs typeface="Consolas" pitchFamily="34" charset="-120"/>
              </a:rPr>
              <a:t> ASC;</a:t>
            </a:r>
          </a:p>
        </p:txBody>
      </p:sp>
      <p:sp>
        <p:nvSpPr>
          <p:cNvPr id="13" name="Shape 10"/>
          <p:cNvSpPr/>
          <p:nvPr/>
        </p:nvSpPr>
        <p:spPr>
          <a:xfrm>
            <a:off x="460177" y="4473178"/>
            <a:ext cx="13710047" cy="362903"/>
          </a:xfrm>
          <a:prstGeom prst="roundRect">
            <a:avLst>
              <a:gd name="adj" fmla="val 9891"/>
            </a:avLst>
          </a:prstGeom>
          <a:solidFill>
            <a:srgbClr val="334805"/>
          </a:solidFill>
          <a:ln/>
        </p:spPr>
        <p:txBody>
          <a:bodyPr/>
          <a:lstStyle/>
          <a:p>
            <a:endParaRPr lang="en-US"/>
          </a:p>
        </p:txBody>
      </p:sp>
      <p:pic>
        <p:nvPicPr>
          <p:cNvPr id="14" name="Image 1" descr="preencoded.png"/>
          <p:cNvPicPr>
            <a:picLocks noChangeAspect="1"/>
          </p:cNvPicPr>
          <p:nvPr/>
        </p:nvPicPr>
        <p:blipFill>
          <a:blip r:embed="rId3"/>
          <a:stretch>
            <a:fillRect/>
          </a:stretch>
        </p:blipFill>
        <p:spPr>
          <a:xfrm>
            <a:off x="545544" y="4596527"/>
            <a:ext cx="106799" cy="85368"/>
          </a:xfrm>
          <a:prstGeom prst="rect">
            <a:avLst/>
          </a:prstGeom>
        </p:spPr>
      </p:pic>
      <p:sp>
        <p:nvSpPr>
          <p:cNvPr id="15" name="Text 11"/>
          <p:cNvSpPr/>
          <p:nvPr/>
        </p:nvSpPr>
        <p:spPr>
          <a:xfrm>
            <a:off x="737711" y="4579858"/>
            <a:ext cx="13347144" cy="136684"/>
          </a:xfrm>
          <a:prstGeom prst="rect">
            <a:avLst/>
          </a:prstGeom>
          <a:noFill/>
          <a:ln/>
        </p:spPr>
        <p:txBody>
          <a:bodyPr wrap="none" lIns="0" tIns="0" rIns="0" bIns="0" rtlCol="0" anchor="t"/>
          <a:lstStyle/>
          <a:p>
            <a:pPr marL="0" indent="0" algn="l">
              <a:lnSpc>
                <a:spcPts val="1050"/>
              </a:lnSpc>
              <a:buNone/>
            </a:pPr>
            <a:r>
              <a:rPr lang="en-US" sz="650" b="1" dirty="0">
                <a:solidFill>
                  <a:srgbClr val="FFFFFF"/>
                </a:solidFill>
                <a:latin typeface="Syne" pitchFamily="34" charset="0"/>
                <a:ea typeface="Syne" pitchFamily="34" charset="-122"/>
                <a:cs typeface="Syne" pitchFamily="34" charset="-120"/>
              </a:rPr>
              <a:t>Insight:</a:t>
            </a:r>
            <a:r>
              <a:rPr lang="en-US" sz="650" dirty="0">
                <a:solidFill>
                  <a:srgbClr val="FFFFFF"/>
                </a:solidFill>
                <a:latin typeface="Syne" pitchFamily="34" charset="0"/>
                <a:ea typeface="Syne" pitchFamily="34" charset="-122"/>
                <a:cs typeface="Syne" pitchFamily="34" charset="-120"/>
              </a:rPr>
              <a:t> Highlights publishers whose average sales fall below industry average.</a:t>
            </a:r>
            <a:endParaRPr lang="en-US" sz="650" dirty="0"/>
          </a:p>
        </p:txBody>
      </p:sp>
      <p:sp>
        <p:nvSpPr>
          <p:cNvPr id="16" name="Text 12"/>
          <p:cNvSpPr/>
          <p:nvPr/>
        </p:nvSpPr>
        <p:spPr>
          <a:xfrm>
            <a:off x="460177" y="4964192"/>
            <a:ext cx="6630948" cy="274677"/>
          </a:xfrm>
          <a:prstGeom prst="rect">
            <a:avLst/>
          </a:prstGeom>
          <a:noFill/>
          <a:ln/>
        </p:spPr>
        <p:txBody>
          <a:bodyPr wrap="none" lIns="0" tIns="0" rIns="0" bIns="0" rtlCol="0" anchor="t"/>
          <a:lstStyle/>
          <a:p>
            <a:pPr marL="0" indent="0" algn="l">
              <a:lnSpc>
                <a:spcPts val="2100"/>
              </a:lnSpc>
              <a:buNone/>
            </a:pPr>
            <a:r>
              <a:rPr lang="en-US" sz="1650" b="1" dirty="0">
                <a:solidFill>
                  <a:srgbClr val="000000"/>
                </a:solidFill>
                <a:latin typeface="Syne Extra Bold" pitchFamily="34" charset="0"/>
                <a:ea typeface="Syne Extra Bold" pitchFamily="34" charset="-122"/>
                <a:cs typeface="Syne Extra Bold" pitchFamily="34" charset="-120"/>
              </a:rPr>
              <a:t>1️⃣4️⃣</a:t>
            </a:r>
            <a:r>
              <a:rPr lang="en-US" sz="1650" b="1" dirty="0">
                <a:solidFill>
                  <a:srgbClr val="F0F4F1"/>
                </a:solidFill>
                <a:latin typeface="Syne Extra Bold" pitchFamily="34" charset="0"/>
                <a:ea typeface="Syne Extra Bold" pitchFamily="34" charset="-122"/>
                <a:cs typeface="Syne Extra Bold" pitchFamily="34" charset="-120"/>
              </a:rPr>
              <a:t> Yearly Growth Trend (Sales Change)</a:t>
            </a:r>
            <a:endParaRPr lang="en-US" sz="1650" dirty="0"/>
          </a:p>
        </p:txBody>
      </p:sp>
      <p:sp>
        <p:nvSpPr>
          <p:cNvPr id="17" name="Shape 13"/>
          <p:cNvSpPr/>
          <p:nvPr/>
        </p:nvSpPr>
        <p:spPr>
          <a:xfrm>
            <a:off x="460177" y="5366980"/>
            <a:ext cx="13710047" cy="2041684"/>
          </a:xfrm>
          <a:prstGeom prst="roundRect">
            <a:avLst>
              <a:gd name="adj" fmla="val 1758"/>
            </a:avLst>
          </a:prstGeom>
          <a:solidFill>
            <a:srgbClr val="222D32"/>
          </a:solidFill>
          <a:ln/>
        </p:spPr>
        <p:txBody>
          <a:bodyPr/>
          <a:lstStyle/>
          <a:p>
            <a:endParaRPr lang="en-US"/>
          </a:p>
        </p:txBody>
      </p:sp>
      <p:sp>
        <p:nvSpPr>
          <p:cNvPr id="18" name="Shape 14"/>
          <p:cNvSpPr/>
          <p:nvPr/>
        </p:nvSpPr>
        <p:spPr>
          <a:xfrm>
            <a:off x="456009" y="5366980"/>
            <a:ext cx="13718381" cy="2041684"/>
          </a:xfrm>
          <a:prstGeom prst="roundRect">
            <a:avLst>
              <a:gd name="adj" fmla="val 628"/>
            </a:avLst>
          </a:prstGeom>
          <a:solidFill>
            <a:srgbClr val="222D32"/>
          </a:solidFill>
          <a:ln/>
        </p:spPr>
        <p:txBody>
          <a:bodyPr anchor="ctr"/>
          <a:lstStyle/>
          <a:p>
            <a:pPr>
              <a:lnSpc>
                <a:spcPct val="150000"/>
              </a:lnSpc>
            </a:pPr>
            <a:endParaRPr lang="en-US" dirty="0"/>
          </a:p>
        </p:txBody>
      </p:sp>
      <p:sp>
        <p:nvSpPr>
          <p:cNvPr id="19" name="Text 15"/>
          <p:cNvSpPr/>
          <p:nvPr/>
        </p:nvSpPr>
        <p:spPr>
          <a:xfrm>
            <a:off x="541377" y="5431036"/>
            <a:ext cx="13547646" cy="1913572"/>
          </a:xfrm>
          <a:prstGeom prst="rect">
            <a:avLst/>
          </a:prstGeom>
          <a:noFill/>
          <a:ln/>
        </p:spPr>
        <p:txBody>
          <a:bodyPr wrap="square" lIns="0" tIns="0" rIns="0" bIns="0" rtlCol="0" anchor="ctr"/>
          <a:lstStyle/>
          <a:p>
            <a:pPr>
              <a:lnSpc>
                <a:spcPts val="1050"/>
              </a:lnSpc>
            </a:pPr>
            <a:r>
              <a:rPr lang="en-US" sz="650" dirty="0">
                <a:solidFill>
                  <a:srgbClr val="D7E5D8"/>
                </a:solidFill>
                <a:latin typeface="Consolas" pitchFamily="34" charset="0"/>
                <a:ea typeface="Consolas" pitchFamily="34" charset="-122"/>
                <a:cs typeface="Consolas" pitchFamily="34" charset="-120"/>
              </a:rPr>
              <a:t>SELECT t1.year, t1.total_sales AS </a:t>
            </a:r>
            <a:r>
              <a:rPr lang="en-US" sz="650" dirty="0" err="1">
                <a:solidFill>
                  <a:srgbClr val="D7E5D8"/>
                </a:solidFill>
                <a:latin typeface="Consolas" pitchFamily="34" charset="0"/>
                <a:ea typeface="Consolas" pitchFamily="34" charset="-122"/>
                <a:cs typeface="Consolas" pitchFamily="34" charset="-120"/>
              </a:rPr>
              <a:t>current_year_sales</a:t>
            </a:r>
            <a:r>
              <a:rPr lang="en-US" sz="650" dirty="0">
                <a:solidFill>
                  <a:srgbClr val="D7E5D8"/>
                </a:solidFill>
                <a:latin typeface="Consolas" pitchFamily="34" charset="0"/>
                <a:ea typeface="Consolas" pitchFamily="34" charset="-122"/>
                <a:cs typeface="Consolas" pitchFamily="34" charset="-120"/>
              </a:rPr>
              <a:t>,</a:t>
            </a:r>
          </a:p>
          <a:p>
            <a:pPr>
              <a:lnSpc>
                <a:spcPts val="1050"/>
              </a:lnSpc>
            </a:pPr>
            <a:r>
              <a:rPr lang="en-US" sz="650" dirty="0">
                <a:solidFill>
                  <a:srgbClr val="D7E5D8"/>
                </a:solidFill>
                <a:latin typeface="Consolas" pitchFamily="34" charset="0"/>
                <a:ea typeface="Consolas" pitchFamily="34" charset="-122"/>
                <a:cs typeface="Consolas" pitchFamily="34" charset="-120"/>
              </a:rPr>
              <a:t>       (t1.total_sales - t2.total_sales) AS </a:t>
            </a:r>
            <a:r>
              <a:rPr lang="en-US" sz="650" dirty="0" err="1">
                <a:solidFill>
                  <a:srgbClr val="D7E5D8"/>
                </a:solidFill>
                <a:latin typeface="Consolas" pitchFamily="34" charset="0"/>
                <a:ea typeface="Consolas" pitchFamily="34" charset="-122"/>
                <a:cs typeface="Consolas" pitchFamily="34" charset="-120"/>
              </a:rPr>
              <a:t>sales_growth</a:t>
            </a:r>
            <a:endParaRPr lang="en-US" sz="650" dirty="0">
              <a:solidFill>
                <a:srgbClr val="D7E5D8"/>
              </a:solidFill>
              <a:latin typeface="Consolas" pitchFamily="34" charset="0"/>
              <a:ea typeface="Consolas" pitchFamily="34" charset="-122"/>
              <a:cs typeface="Consolas" pitchFamily="34" charset="-120"/>
            </a:endParaRPr>
          </a:p>
          <a:p>
            <a:pPr>
              <a:lnSpc>
                <a:spcPts val="1050"/>
              </a:lnSpc>
            </a:pPr>
            <a:r>
              <a:rPr lang="en-US" sz="650" dirty="0">
                <a:solidFill>
                  <a:srgbClr val="D7E5D8"/>
                </a:solidFill>
                <a:latin typeface="Consolas" pitchFamily="34" charset="0"/>
                <a:ea typeface="Consolas" pitchFamily="34" charset="-122"/>
                <a:cs typeface="Consolas" pitchFamily="34" charset="-120"/>
              </a:rPr>
              <a:t>FROM (</a:t>
            </a:r>
          </a:p>
          <a:p>
            <a:pPr>
              <a:lnSpc>
                <a:spcPts val="1050"/>
              </a:lnSpc>
            </a:pPr>
            <a:r>
              <a:rPr lang="en-US" sz="650" dirty="0">
                <a:solidFill>
                  <a:srgbClr val="D7E5D8"/>
                </a:solidFill>
                <a:latin typeface="Consolas" pitchFamily="34" charset="0"/>
                <a:ea typeface="Consolas" pitchFamily="34" charset="-122"/>
                <a:cs typeface="Consolas" pitchFamily="34" charset="-120"/>
              </a:rPr>
              <a:t>    SELECT year, SUM(</a:t>
            </a:r>
            <a:r>
              <a:rPr lang="en-US" sz="650" dirty="0" err="1">
                <a:solidFill>
                  <a:srgbClr val="D7E5D8"/>
                </a:solidFill>
                <a:latin typeface="Consolas" pitchFamily="34" charset="0"/>
                <a:ea typeface="Consolas" pitchFamily="34" charset="-122"/>
                <a:cs typeface="Consolas" pitchFamily="34" charset="-120"/>
              </a:rPr>
              <a:t>global_sales</a:t>
            </a:r>
            <a:r>
              <a:rPr lang="en-US" sz="650" dirty="0">
                <a:solidFill>
                  <a:srgbClr val="D7E5D8"/>
                </a:solidFill>
                <a:latin typeface="Consolas" pitchFamily="34" charset="0"/>
                <a:ea typeface="Consolas" pitchFamily="34" charset="-122"/>
                <a:cs typeface="Consolas" pitchFamily="34" charset="-120"/>
              </a:rPr>
              <a:t>) AS </a:t>
            </a:r>
            <a:r>
              <a:rPr lang="en-US" sz="650" dirty="0" err="1">
                <a:solidFill>
                  <a:srgbClr val="D7E5D8"/>
                </a:solidFill>
                <a:latin typeface="Consolas" pitchFamily="34" charset="0"/>
                <a:ea typeface="Consolas" pitchFamily="34" charset="-122"/>
                <a:cs typeface="Consolas" pitchFamily="34" charset="-120"/>
              </a:rPr>
              <a:t>total_sales</a:t>
            </a:r>
            <a:endParaRPr lang="en-US" sz="650" dirty="0">
              <a:solidFill>
                <a:srgbClr val="D7E5D8"/>
              </a:solidFill>
              <a:latin typeface="Consolas" pitchFamily="34" charset="0"/>
              <a:ea typeface="Consolas" pitchFamily="34" charset="-122"/>
              <a:cs typeface="Consolas" pitchFamily="34" charset="-120"/>
            </a:endParaRPr>
          </a:p>
          <a:p>
            <a:pPr>
              <a:lnSpc>
                <a:spcPts val="1050"/>
              </a:lnSpc>
            </a:pPr>
            <a:r>
              <a:rPr lang="en-US" sz="650" dirty="0">
                <a:solidFill>
                  <a:srgbClr val="D7E5D8"/>
                </a:solidFill>
                <a:latin typeface="Consolas" pitchFamily="34" charset="0"/>
                <a:ea typeface="Consolas" pitchFamily="34" charset="-122"/>
                <a:cs typeface="Consolas" pitchFamily="34" charset="-120"/>
              </a:rPr>
              <a:t>    FROM </a:t>
            </a:r>
            <a:r>
              <a:rPr lang="en-US" sz="650" dirty="0" err="1">
                <a:solidFill>
                  <a:srgbClr val="D7E5D8"/>
                </a:solidFill>
                <a:latin typeface="Consolas" pitchFamily="34" charset="0"/>
                <a:ea typeface="Consolas" pitchFamily="34" charset="-122"/>
                <a:cs typeface="Consolas" pitchFamily="34" charset="-120"/>
              </a:rPr>
              <a:t>video_games</a:t>
            </a:r>
            <a:endParaRPr lang="en-US" sz="650" dirty="0">
              <a:solidFill>
                <a:srgbClr val="D7E5D8"/>
              </a:solidFill>
              <a:latin typeface="Consolas" pitchFamily="34" charset="0"/>
              <a:ea typeface="Consolas" pitchFamily="34" charset="-122"/>
              <a:cs typeface="Consolas" pitchFamily="34" charset="-120"/>
            </a:endParaRPr>
          </a:p>
          <a:p>
            <a:pPr>
              <a:lnSpc>
                <a:spcPts val="1050"/>
              </a:lnSpc>
            </a:pPr>
            <a:r>
              <a:rPr lang="en-US" sz="650" dirty="0">
                <a:solidFill>
                  <a:srgbClr val="D7E5D8"/>
                </a:solidFill>
                <a:latin typeface="Consolas" pitchFamily="34" charset="0"/>
                <a:ea typeface="Consolas" pitchFamily="34" charset="-122"/>
                <a:cs typeface="Consolas" pitchFamily="34" charset="-120"/>
              </a:rPr>
              <a:t>    GROUP BY year</a:t>
            </a:r>
          </a:p>
          <a:p>
            <a:pPr>
              <a:lnSpc>
                <a:spcPts val="1050"/>
              </a:lnSpc>
            </a:pPr>
            <a:r>
              <a:rPr lang="en-US" sz="650" dirty="0">
                <a:solidFill>
                  <a:srgbClr val="D7E5D8"/>
                </a:solidFill>
                <a:latin typeface="Consolas" pitchFamily="34" charset="0"/>
                <a:ea typeface="Consolas" pitchFamily="34" charset="-122"/>
                <a:cs typeface="Consolas" pitchFamily="34" charset="-120"/>
              </a:rPr>
              <a:t>) t1</a:t>
            </a:r>
          </a:p>
          <a:p>
            <a:pPr>
              <a:lnSpc>
                <a:spcPts val="1050"/>
              </a:lnSpc>
            </a:pPr>
            <a:r>
              <a:rPr lang="en-US" sz="650" dirty="0">
                <a:solidFill>
                  <a:srgbClr val="D7E5D8"/>
                </a:solidFill>
                <a:latin typeface="Consolas" pitchFamily="34" charset="0"/>
                <a:ea typeface="Consolas" pitchFamily="34" charset="-122"/>
                <a:cs typeface="Consolas" pitchFamily="34" charset="-120"/>
              </a:rPr>
              <a:t>LEFT JOIN (</a:t>
            </a:r>
          </a:p>
          <a:p>
            <a:pPr>
              <a:lnSpc>
                <a:spcPts val="1050"/>
              </a:lnSpc>
            </a:pPr>
            <a:r>
              <a:rPr lang="en-US" sz="650" dirty="0">
                <a:solidFill>
                  <a:srgbClr val="D7E5D8"/>
                </a:solidFill>
                <a:latin typeface="Consolas" pitchFamily="34" charset="0"/>
                <a:ea typeface="Consolas" pitchFamily="34" charset="-122"/>
                <a:cs typeface="Consolas" pitchFamily="34" charset="-120"/>
              </a:rPr>
              <a:t>    SELECT year, SUM(</a:t>
            </a:r>
            <a:r>
              <a:rPr lang="en-US" sz="650" dirty="0" err="1">
                <a:solidFill>
                  <a:srgbClr val="D7E5D8"/>
                </a:solidFill>
                <a:latin typeface="Consolas" pitchFamily="34" charset="0"/>
                <a:ea typeface="Consolas" pitchFamily="34" charset="-122"/>
                <a:cs typeface="Consolas" pitchFamily="34" charset="-120"/>
              </a:rPr>
              <a:t>global_sales</a:t>
            </a:r>
            <a:r>
              <a:rPr lang="en-US" sz="650" dirty="0">
                <a:solidFill>
                  <a:srgbClr val="D7E5D8"/>
                </a:solidFill>
                <a:latin typeface="Consolas" pitchFamily="34" charset="0"/>
                <a:ea typeface="Consolas" pitchFamily="34" charset="-122"/>
                <a:cs typeface="Consolas" pitchFamily="34" charset="-120"/>
              </a:rPr>
              <a:t>) AS </a:t>
            </a:r>
            <a:r>
              <a:rPr lang="en-US" sz="650" dirty="0" err="1">
                <a:solidFill>
                  <a:srgbClr val="D7E5D8"/>
                </a:solidFill>
                <a:latin typeface="Consolas" pitchFamily="34" charset="0"/>
                <a:ea typeface="Consolas" pitchFamily="34" charset="-122"/>
                <a:cs typeface="Consolas" pitchFamily="34" charset="-120"/>
              </a:rPr>
              <a:t>total_sales</a:t>
            </a:r>
            <a:endParaRPr lang="en-US" sz="650" dirty="0">
              <a:solidFill>
                <a:srgbClr val="D7E5D8"/>
              </a:solidFill>
              <a:latin typeface="Consolas" pitchFamily="34" charset="0"/>
              <a:ea typeface="Consolas" pitchFamily="34" charset="-122"/>
              <a:cs typeface="Consolas" pitchFamily="34" charset="-120"/>
            </a:endParaRPr>
          </a:p>
          <a:p>
            <a:pPr>
              <a:lnSpc>
                <a:spcPts val="1050"/>
              </a:lnSpc>
            </a:pPr>
            <a:r>
              <a:rPr lang="en-US" sz="650" dirty="0">
                <a:solidFill>
                  <a:srgbClr val="D7E5D8"/>
                </a:solidFill>
                <a:latin typeface="Consolas" pitchFamily="34" charset="0"/>
                <a:ea typeface="Consolas" pitchFamily="34" charset="-122"/>
                <a:cs typeface="Consolas" pitchFamily="34" charset="-120"/>
              </a:rPr>
              <a:t>    FROM </a:t>
            </a:r>
            <a:r>
              <a:rPr lang="en-US" sz="650" dirty="0" err="1">
                <a:solidFill>
                  <a:srgbClr val="D7E5D8"/>
                </a:solidFill>
                <a:latin typeface="Consolas" pitchFamily="34" charset="0"/>
                <a:ea typeface="Consolas" pitchFamily="34" charset="-122"/>
                <a:cs typeface="Consolas" pitchFamily="34" charset="-120"/>
              </a:rPr>
              <a:t>video_games</a:t>
            </a:r>
            <a:endParaRPr lang="en-US" sz="650" dirty="0">
              <a:solidFill>
                <a:srgbClr val="D7E5D8"/>
              </a:solidFill>
              <a:latin typeface="Consolas" pitchFamily="34" charset="0"/>
              <a:ea typeface="Consolas" pitchFamily="34" charset="-122"/>
              <a:cs typeface="Consolas" pitchFamily="34" charset="-120"/>
            </a:endParaRPr>
          </a:p>
          <a:p>
            <a:pPr>
              <a:lnSpc>
                <a:spcPts val="1050"/>
              </a:lnSpc>
            </a:pPr>
            <a:r>
              <a:rPr lang="en-US" sz="650" dirty="0">
                <a:solidFill>
                  <a:srgbClr val="D7E5D8"/>
                </a:solidFill>
                <a:latin typeface="Consolas" pitchFamily="34" charset="0"/>
                <a:ea typeface="Consolas" pitchFamily="34" charset="-122"/>
                <a:cs typeface="Consolas" pitchFamily="34" charset="-120"/>
              </a:rPr>
              <a:t>    GROUP BY year</a:t>
            </a:r>
          </a:p>
          <a:p>
            <a:pPr>
              <a:lnSpc>
                <a:spcPts val="1050"/>
              </a:lnSpc>
            </a:pPr>
            <a:r>
              <a:rPr lang="en-US" sz="650" dirty="0">
                <a:solidFill>
                  <a:srgbClr val="D7E5D8"/>
                </a:solidFill>
                <a:latin typeface="Consolas" pitchFamily="34" charset="0"/>
                <a:ea typeface="Consolas" pitchFamily="34" charset="-122"/>
                <a:cs typeface="Consolas" pitchFamily="34" charset="-120"/>
              </a:rPr>
              <a:t>) t2 ON t1.year = t2.year + 1</a:t>
            </a:r>
          </a:p>
          <a:p>
            <a:pPr>
              <a:lnSpc>
                <a:spcPts val="1050"/>
              </a:lnSpc>
            </a:pPr>
            <a:r>
              <a:rPr lang="en-US" sz="650" dirty="0">
                <a:solidFill>
                  <a:srgbClr val="D7E5D8"/>
                </a:solidFill>
                <a:latin typeface="Consolas" pitchFamily="34" charset="0"/>
                <a:ea typeface="Consolas" pitchFamily="34" charset="-122"/>
                <a:cs typeface="Consolas" pitchFamily="34" charset="-120"/>
              </a:rPr>
              <a:t>ORDER BY t1.year ASC;</a:t>
            </a:r>
          </a:p>
        </p:txBody>
      </p:sp>
      <p:sp>
        <p:nvSpPr>
          <p:cNvPr id="20" name="Shape 16"/>
          <p:cNvSpPr/>
          <p:nvPr/>
        </p:nvSpPr>
        <p:spPr>
          <a:xfrm>
            <a:off x="460177" y="7504748"/>
            <a:ext cx="13710047" cy="362903"/>
          </a:xfrm>
          <a:prstGeom prst="roundRect">
            <a:avLst>
              <a:gd name="adj" fmla="val 9891"/>
            </a:avLst>
          </a:prstGeom>
          <a:solidFill>
            <a:srgbClr val="334805"/>
          </a:solidFill>
          <a:ln/>
        </p:spPr>
        <p:txBody>
          <a:bodyPr/>
          <a:lstStyle/>
          <a:p>
            <a:endParaRPr lang="en-US"/>
          </a:p>
        </p:txBody>
      </p:sp>
      <p:pic>
        <p:nvPicPr>
          <p:cNvPr id="21" name="Image 2" descr="preencoded.png"/>
          <p:cNvPicPr>
            <a:picLocks noChangeAspect="1"/>
          </p:cNvPicPr>
          <p:nvPr/>
        </p:nvPicPr>
        <p:blipFill>
          <a:blip r:embed="rId3"/>
          <a:stretch>
            <a:fillRect/>
          </a:stretch>
        </p:blipFill>
        <p:spPr>
          <a:xfrm>
            <a:off x="545544" y="7628096"/>
            <a:ext cx="106799" cy="85368"/>
          </a:xfrm>
          <a:prstGeom prst="rect">
            <a:avLst/>
          </a:prstGeom>
        </p:spPr>
      </p:pic>
      <p:sp>
        <p:nvSpPr>
          <p:cNvPr id="22" name="Text 17"/>
          <p:cNvSpPr/>
          <p:nvPr/>
        </p:nvSpPr>
        <p:spPr>
          <a:xfrm>
            <a:off x="737711" y="7611428"/>
            <a:ext cx="13347144" cy="136684"/>
          </a:xfrm>
          <a:prstGeom prst="rect">
            <a:avLst/>
          </a:prstGeom>
          <a:noFill/>
          <a:ln/>
        </p:spPr>
        <p:txBody>
          <a:bodyPr wrap="none" lIns="0" tIns="0" rIns="0" bIns="0" rtlCol="0" anchor="t"/>
          <a:lstStyle/>
          <a:p>
            <a:pPr marL="0" indent="0" algn="l">
              <a:lnSpc>
                <a:spcPts val="1050"/>
              </a:lnSpc>
              <a:buNone/>
            </a:pPr>
            <a:r>
              <a:rPr lang="en-US" sz="650" b="1" dirty="0">
                <a:solidFill>
                  <a:srgbClr val="FFFFFF"/>
                </a:solidFill>
                <a:latin typeface="Syne" pitchFamily="34" charset="0"/>
                <a:ea typeface="Syne" pitchFamily="34" charset="-122"/>
                <a:cs typeface="Syne" pitchFamily="34" charset="-120"/>
              </a:rPr>
              <a:t>Insight:</a:t>
            </a:r>
            <a:r>
              <a:rPr lang="en-US" sz="650" dirty="0">
                <a:solidFill>
                  <a:srgbClr val="FFFFFF"/>
                </a:solidFill>
                <a:latin typeface="Syne" pitchFamily="34" charset="0"/>
                <a:ea typeface="Syne" pitchFamily="34" charset="-122"/>
                <a:cs typeface="Syne" pitchFamily="34" charset="-120"/>
              </a:rPr>
              <a:t> Measures year-over-year change to assess growth or decline in global sales.</a:t>
            </a:r>
            <a:endParaRPr lang="en-US" sz="650" dirty="0"/>
          </a:p>
        </p:txBody>
      </p:sp>
      <p:pic>
        <p:nvPicPr>
          <p:cNvPr id="23" name="Picture 22">
            <a:extLst>
              <a:ext uri="{FF2B5EF4-FFF2-40B4-BE49-F238E27FC236}">
                <a16:creationId xmlns:a16="http://schemas.microsoft.com/office/drawing/2014/main" id="{F79C4C5F-0B80-D796-98D6-953CDA6BB63B}"/>
              </a:ext>
            </a:extLst>
          </p:cNvPr>
          <p:cNvPicPr>
            <a:picLocks noChangeAspect="1"/>
          </p:cNvPicPr>
          <p:nvPr/>
        </p:nvPicPr>
        <p:blipFill>
          <a:blip r:embed="rId4"/>
          <a:stretch>
            <a:fillRect/>
          </a:stretch>
        </p:blipFill>
        <p:spPr>
          <a:xfrm>
            <a:off x="10110407" y="871418"/>
            <a:ext cx="2240615" cy="1366838"/>
          </a:xfrm>
          <a:prstGeom prst="rect">
            <a:avLst/>
          </a:prstGeom>
          <a:effectLst>
            <a:glow rad="228600">
              <a:schemeClr val="accent6">
                <a:satMod val="175000"/>
                <a:alpha val="40000"/>
              </a:schemeClr>
            </a:glow>
          </a:effectLst>
        </p:spPr>
      </p:pic>
      <p:pic>
        <p:nvPicPr>
          <p:cNvPr id="24" name="Picture 23" descr="A screenshot of a computer&#10;&#10;AI-generated content may be incorrect.">
            <a:extLst>
              <a:ext uri="{FF2B5EF4-FFF2-40B4-BE49-F238E27FC236}">
                <a16:creationId xmlns:a16="http://schemas.microsoft.com/office/drawing/2014/main" id="{C580376F-F57A-D971-1BC9-BEC860D70482}"/>
              </a:ext>
            </a:extLst>
          </p:cNvPr>
          <p:cNvPicPr>
            <a:picLocks noChangeAspect="1"/>
          </p:cNvPicPr>
          <p:nvPr/>
        </p:nvPicPr>
        <p:blipFill>
          <a:blip r:embed="rId5"/>
          <a:stretch>
            <a:fillRect/>
          </a:stretch>
        </p:blipFill>
        <p:spPr>
          <a:xfrm>
            <a:off x="10482489" y="3327180"/>
            <a:ext cx="1230539" cy="1014932"/>
          </a:xfrm>
          <a:prstGeom prst="rect">
            <a:avLst/>
          </a:prstGeom>
          <a:effectLst>
            <a:glow rad="228600">
              <a:schemeClr val="accent6">
                <a:satMod val="175000"/>
                <a:alpha val="40000"/>
              </a:schemeClr>
            </a:glow>
          </a:effectLst>
        </p:spPr>
      </p:pic>
      <p:pic>
        <p:nvPicPr>
          <p:cNvPr id="25" name="Picture 24" descr="A screenshot of a data&#10;&#10;AI-generated content may be incorrect.">
            <a:extLst>
              <a:ext uri="{FF2B5EF4-FFF2-40B4-BE49-F238E27FC236}">
                <a16:creationId xmlns:a16="http://schemas.microsoft.com/office/drawing/2014/main" id="{2F2CC03E-D427-BFF0-DA3C-2D1293E90124}"/>
              </a:ext>
            </a:extLst>
          </p:cNvPr>
          <p:cNvPicPr>
            <a:picLocks noChangeAspect="1"/>
          </p:cNvPicPr>
          <p:nvPr/>
        </p:nvPicPr>
        <p:blipFill>
          <a:blip r:embed="rId6"/>
          <a:stretch>
            <a:fillRect/>
          </a:stretch>
        </p:blipFill>
        <p:spPr>
          <a:xfrm>
            <a:off x="9903730" y="5481757"/>
            <a:ext cx="2388055" cy="1802479"/>
          </a:xfrm>
          <a:prstGeom prst="rect">
            <a:avLst/>
          </a:prstGeom>
          <a:effectLst>
            <a:glow rad="228600">
              <a:schemeClr val="accent6">
                <a:satMod val="175000"/>
                <a:alpha val="40000"/>
              </a:schemeClr>
            </a:glow>
          </a:effectLst>
        </p:spPr>
      </p:pic>
      <p:sp>
        <p:nvSpPr>
          <p:cNvPr id="26" name="Rectangle: Rounded Corners 25">
            <a:extLst>
              <a:ext uri="{FF2B5EF4-FFF2-40B4-BE49-F238E27FC236}">
                <a16:creationId xmlns:a16="http://schemas.microsoft.com/office/drawing/2014/main" id="{3AB17179-8A7A-0271-49AA-942627AAFD8A}"/>
              </a:ext>
            </a:extLst>
          </p:cNvPr>
          <p:cNvSpPr/>
          <p:nvPr/>
        </p:nvSpPr>
        <p:spPr>
          <a:xfrm>
            <a:off x="8050923" y="1373666"/>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CB47CC7-76E6-22DA-605A-D535087A9623}"/>
              </a:ext>
            </a:extLst>
          </p:cNvPr>
          <p:cNvSpPr txBox="1"/>
          <p:nvPr/>
        </p:nvSpPr>
        <p:spPr>
          <a:xfrm>
            <a:off x="8199991" y="1361301"/>
            <a:ext cx="1222532" cy="307777"/>
          </a:xfrm>
          <a:prstGeom prst="rect">
            <a:avLst/>
          </a:prstGeom>
          <a:noFill/>
        </p:spPr>
        <p:txBody>
          <a:bodyPr wrap="square" rtlCol="0">
            <a:spAutoFit/>
          </a:bodyPr>
          <a:lstStyle/>
          <a:p>
            <a:r>
              <a:rPr lang="en-US" sz="1400" dirty="0">
                <a:solidFill>
                  <a:schemeClr val="bg1"/>
                </a:solidFill>
              </a:rPr>
              <a:t>OUTPUT-&gt;</a:t>
            </a:r>
          </a:p>
        </p:txBody>
      </p:sp>
      <p:sp>
        <p:nvSpPr>
          <p:cNvPr id="28" name="Rectangle: Rounded Corners 27">
            <a:extLst>
              <a:ext uri="{FF2B5EF4-FFF2-40B4-BE49-F238E27FC236}">
                <a16:creationId xmlns:a16="http://schemas.microsoft.com/office/drawing/2014/main" id="{8947A90A-D97E-DC78-5721-F1AFEDA301E2}"/>
              </a:ext>
            </a:extLst>
          </p:cNvPr>
          <p:cNvSpPr/>
          <p:nvPr/>
        </p:nvSpPr>
        <p:spPr>
          <a:xfrm>
            <a:off x="8199991" y="3682823"/>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29FB695-F1E5-4795-E3C2-DB7AA23BE660}"/>
              </a:ext>
            </a:extLst>
          </p:cNvPr>
          <p:cNvSpPr txBox="1"/>
          <p:nvPr/>
        </p:nvSpPr>
        <p:spPr>
          <a:xfrm>
            <a:off x="8349059" y="3670458"/>
            <a:ext cx="1222532" cy="307777"/>
          </a:xfrm>
          <a:prstGeom prst="rect">
            <a:avLst/>
          </a:prstGeom>
          <a:noFill/>
        </p:spPr>
        <p:txBody>
          <a:bodyPr wrap="square" rtlCol="0">
            <a:spAutoFit/>
          </a:bodyPr>
          <a:lstStyle/>
          <a:p>
            <a:r>
              <a:rPr lang="en-US" sz="1400" dirty="0">
                <a:solidFill>
                  <a:schemeClr val="bg1"/>
                </a:solidFill>
              </a:rPr>
              <a:t>OUTPUT-&gt;</a:t>
            </a:r>
          </a:p>
        </p:txBody>
      </p:sp>
      <p:sp>
        <p:nvSpPr>
          <p:cNvPr id="30" name="Rectangle: Rounded Corners 29">
            <a:extLst>
              <a:ext uri="{FF2B5EF4-FFF2-40B4-BE49-F238E27FC236}">
                <a16:creationId xmlns:a16="http://schemas.microsoft.com/office/drawing/2014/main" id="{251FD8DB-D864-BCD2-F6F0-3EFA1DDC9C46}"/>
              </a:ext>
            </a:extLst>
          </p:cNvPr>
          <p:cNvSpPr/>
          <p:nvPr/>
        </p:nvSpPr>
        <p:spPr>
          <a:xfrm>
            <a:off x="8050923" y="6147606"/>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A524D14-7995-1F99-B623-AF243D171FEB}"/>
              </a:ext>
            </a:extLst>
          </p:cNvPr>
          <p:cNvSpPr txBox="1"/>
          <p:nvPr/>
        </p:nvSpPr>
        <p:spPr>
          <a:xfrm>
            <a:off x="8199991" y="6135241"/>
            <a:ext cx="1222532" cy="307777"/>
          </a:xfrm>
          <a:prstGeom prst="rect">
            <a:avLst/>
          </a:prstGeom>
          <a:noFill/>
        </p:spPr>
        <p:txBody>
          <a:bodyPr wrap="square" rtlCol="0">
            <a:spAutoFit/>
          </a:bodyPr>
          <a:lstStyle/>
          <a:p>
            <a:r>
              <a:rPr lang="en-US" sz="1400" dirty="0">
                <a:solidFill>
                  <a:schemeClr val="bg1"/>
                </a:solidFill>
              </a:rPr>
              <a:t>OUTPUT-&gt;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77804"/>
            <a:ext cx="10968038" cy="453628"/>
          </a:xfrm>
          <a:prstGeom prst="rect">
            <a:avLst/>
          </a:prstGeom>
          <a:noFill/>
          <a:ln/>
        </p:spPr>
        <p:txBody>
          <a:bodyPr wrap="none" lIns="0" tIns="0" rIns="0" bIns="0" rtlCol="0" anchor="t"/>
          <a:lstStyle/>
          <a:p>
            <a:pPr marL="0" indent="0" algn="l">
              <a:lnSpc>
                <a:spcPts val="3550"/>
              </a:lnSpc>
              <a:buNone/>
            </a:pPr>
            <a:r>
              <a:rPr lang="en-US" sz="2850" b="1" dirty="0">
                <a:solidFill>
                  <a:srgbClr val="F0F4F1"/>
                </a:solidFill>
                <a:latin typeface="Syne Extra Bold" pitchFamily="34" charset="0"/>
                <a:ea typeface="Syne Extra Bold" pitchFamily="34" charset="-122"/>
                <a:cs typeface="Syne Extra Bold" pitchFamily="34" charset="-120"/>
              </a:rPr>
              <a:t>Key Insights and Business Conclusions</a:t>
            </a:r>
            <a:endParaRPr lang="en-US" sz="2850" dirty="0"/>
          </a:p>
        </p:txBody>
      </p:sp>
      <p:sp>
        <p:nvSpPr>
          <p:cNvPr id="3" name="Text 1"/>
          <p:cNvSpPr/>
          <p:nvPr/>
        </p:nvSpPr>
        <p:spPr>
          <a:xfrm>
            <a:off x="793790" y="2385060"/>
            <a:ext cx="4878467" cy="291108"/>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Syne Extra Bold" pitchFamily="34" charset="0"/>
                <a:ea typeface="Syne Extra Bold" pitchFamily="34" charset="-122"/>
                <a:cs typeface="Syne Extra Bold" pitchFamily="34" charset="-120"/>
              </a:rPr>
              <a:t>🎯</a:t>
            </a:r>
            <a:r>
              <a:rPr lang="en-US" sz="1750" b="1" dirty="0">
                <a:solidFill>
                  <a:srgbClr val="F0F4F1"/>
                </a:solidFill>
                <a:latin typeface="Syne Extra Bold" pitchFamily="34" charset="0"/>
                <a:ea typeface="Syne Extra Bold" pitchFamily="34" charset="-122"/>
                <a:cs typeface="Syne Extra Bold" pitchFamily="34" charset="-120"/>
              </a:rPr>
              <a:t> </a:t>
            </a:r>
            <a:r>
              <a:rPr lang="en-US" sz="1750" b="1" dirty="0">
                <a:solidFill>
                  <a:srgbClr val="A9F00F"/>
                </a:solidFill>
                <a:latin typeface="Syne Extra Bold" pitchFamily="34" charset="0"/>
                <a:ea typeface="Syne Extra Bold" pitchFamily="34" charset="-122"/>
                <a:cs typeface="Syne Extra Bold" pitchFamily="34" charset="-120"/>
              </a:rPr>
              <a:t>Top Publishers Dominate</a:t>
            </a:r>
            <a:endParaRPr lang="en-US" sz="1750" dirty="0"/>
          </a:p>
        </p:txBody>
      </p:sp>
      <p:sp>
        <p:nvSpPr>
          <p:cNvPr id="4" name="Text 2"/>
          <p:cNvSpPr/>
          <p:nvPr/>
        </p:nvSpPr>
        <p:spPr>
          <a:xfrm>
            <a:off x="793790" y="2857619"/>
            <a:ext cx="6300073" cy="290274"/>
          </a:xfrm>
          <a:prstGeom prst="rect">
            <a:avLst/>
          </a:prstGeom>
          <a:noFill/>
          <a:ln/>
        </p:spPr>
        <p:txBody>
          <a:bodyPr wrap="non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A few global publishers (e.g., Nintendo, EA, Activision) account for most sales.</a:t>
            </a:r>
            <a:endParaRPr lang="en-US" sz="1400" dirty="0"/>
          </a:p>
        </p:txBody>
      </p:sp>
      <p:sp>
        <p:nvSpPr>
          <p:cNvPr id="5" name="Text 3"/>
          <p:cNvSpPr/>
          <p:nvPr/>
        </p:nvSpPr>
        <p:spPr>
          <a:xfrm>
            <a:off x="793790" y="3329345"/>
            <a:ext cx="2999661" cy="291108"/>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Syne Extra Bold" pitchFamily="34" charset="0"/>
                <a:ea typeface="Syne Extra Bold" pitchFamily="34" charset="-122"/>
                <a:cs typeface="Syne Extra Bold" pitchFamily="34" charset="-120"/>
              </a:rPr>
              <a:t>💡</a:t>
            </a:r>
            <a:r>
              <a:rPr lang="en-US" sz="1750" b="1" dirty="0">
                <a:solidFill>
                  <a:srgbClr val="F0F4F1"/>
                </a:solidFill>
                <a:latin typeface="Syne Extra Bold" pitchFamily="34" charset="0"/>
                <a:ea typeface="Syne Extra Bold" pitchFamily="34" charset="-122"/>
                <a:cs typeface="Syne Extra Bold" pitchFamily="34" charset="-120"/>
              </a:rPr>
              <a:t> </a:t>
            </a:r>
            <a:r>
              <a:rPr lang="en-US" sz="1750" b="1" dirty="0">
                <a:solidFill>
                  <a:srgbClr val="81B61C"/>
                </a:solidFill>
                <a:latin typeface="Syne Extra Bold" pitchFamily="34" charset="0"/>
                <a:ea typeface="Syne Extra Bold" pitchFamily="34" charset="-122"/>
                <a:cs typeface="Syne Extra Bold" pitchFamily="34" charset="-120"/>
              </a:rPr>
              <a:t>Genre Leaders</a:t>
            </a:r>
            <a:endParaRPr lang="en-US" sz="1750" dirty="0"/>
          </a:p>
        </p:txBody>
      </p:sp>
      <p:sp>
        <p:nvSpPr>
          <p:cNvPr id="6" name="Text 4"/>
          <p:cNvSpPr/>
          <p:nvPr/>
        </p:nvSpPr>
        <p:spPr>
          <a:xfrm>
            <a:off x="793790" y="3801904"/>
            <a:ext cx="6300073" cy="290274"/>
          </a:xfrm>
          <a:prstGeom prst="rect">
            <a:avLst/>
          </a:prstGeom>
          <a:noFill/>
          <a:ln/>
        </p:spPr>
        <p:txBody>
          <a:bodyPr wrap="non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Action, Sports, and Shooter games are top genres across all regions.</a:t>
            </a:r>
            <a:endParaRPr lang="en-US" sz="1400" dirty="0"/>
          </a:p>
        </p:txBody>
      </p:sp>
      <p:sp>
        <p:nvSpPr>
          <p:cNvPr id="7" name="Text 5"/>
          <p:cNvSpPr/>
          <p:nvPr/>
        </p:nvSpPr>
        <p:spPr>
          <a:xfrm>
            <a:off x="793790" y="4273629"/>
            <a:ext cx="4463891" cy="291108"/>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Syne Extra Bold" pitchFamily="34" charset="0"/>
                <a:ea typeface="Syne Extra Bold" pitchFamily="34" charset="-122"/>
                <a:cs typeface="Syne Extra Bold" pitchFamily="34" charset="-120"/>
              </a:rPr>
              <a:t>🕹️</a:t>
            </a:r>
            <a:r>
              <a:rPr lang="en-US" sz="1750" b="1" dirty="0">
                <a:solidFill>
                  <a:srgbClr val="F0F4F1"/>
                </a:solidFill>
                <a:latin typeface="Syne Extra Bold" pitchFamily="34" charset="0"/>
                <a:ea typeface="Syne Extra Bold" pitchFamily="34" charset="-122"/>
                <a:cs typeface="Syne Extra Bold" pitchFamily="34" charset="-120"/>
              </a:rPr>
              <a:t> </a:t>
            </a:r>
            <a:r>
              <a:rPr lang="en-US" sz="1750" b="1" dirty="0">
                <a:solidFill>
                  <a:srgbClr val="547808"/>
                </a:solidFill>
                <a:latin typeface="Syne Extra Bold" pitchFamily="34" charset="0"/>
                <a:ea typeface="Syne Extra Bold" pitchFamily="34" charset="-122"/>
                <a:cs typeface="Syne Extra Bold" pitchFamily="34" charset="-120"/>
              </a:rPr>
              <a:t>Platform Performance</a:t>
            </a:r>
            <a:endParaRPr lang="en-US" sz="1750" dirty="0"/>
          </a:p>
        </p:txBody>
      </p:sp>
      <p:sp>
        <p:nvSpPr>
          <p:cNvPr id="8" name="Text 6"/>
          <p:cNvSpPr/>
          <p:nvPr/>
        </p:nvSpPr>
        <p:spPr>
          <a:xfrm>
            <a:off x="793790" y="4746188"/>
            <a:ext cx="6300073" cy="290274"/>
          </a:xfrm>
          <a:prstGeom prst="rect">
            <a:avLst/>
          </a:prstGeom>
          <a:noFill/>
          <a:ln/>
        </p:spPr>
        <p:txBody>
          <a:bodyPr wrap="non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PlayStation and Nintendo systems lead in global and regional performance.</a:t>
            </a:r>
            <a:endParaRPr lang="en-US" sz="1400" dirty="0"/>
          </a:p>
        </p:txBody>
      </p:sp>
      <p:sp>
        <p:nvSpPr>
          <p:cNvPr id="9" name="Text 7"/>
          <p:cNvSpPr/>
          <p:nvPr/>
        </p:nvSpPr>
        <p:spPr>
          <a:xfrm>
            <a:off x="793790" y="5217914"/>
            <a:ext cx="3811310" cy="291108"/>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Syne Extra Bold" pitchFamily="34" charset="0"/>
                <a:ea typeface="Syne Extra Bold" pitchFamily="34" charset="-122"/>
                <a:cs typeface="Syne Extra Bold" pitchFamily="34" charset="-120"/>
              </a:rPr>
              <a:t>🌎</a:t>
            </a:r>
            <a:r>
              <a:rPr lang="en-US" sz="1750" b="1" dirty="0">
                <a:solidFill>
                  <a:srgbClr val="F0F4F1"/>
                </a:solidFill>
                <a:latin typeface="Syne Extra Bold" pitchFamily="34" charset="0"/>
                <a:ea typeface="Syne Extra Bold" pitchFamily="34" charset="-122"/>
                <a:cs typeface="Syne Extra Bold" pitchFamily="34" charset="-120"/>
              </a:rPr>
              <a:t> Regional Variations</a:t>
            </a:r>
            <a:endParaRPr lang="en-US" sz="1750" dirty="0"/>
          </a:p>
        </p:txBody>
      </p:sp>
      <p:sp>
        <p:nvSpPr>
          <p:cNvPr id="10" name="Text 8"/>
          <p:cNvSpPr/>
          <p:nvPr/>
        </p:nvSpPr>
        <p:spPr>
          <a:xfrm>
            <a:off x="793790" y="5690473"/>
            <a:ext cx="630007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7E5D8"/>
                </a:solidFill>
                <a:latin typeface="Syne" pitchFamily="34" charset="0"/>
                <a:ea typeface="Syne" pitchFamily="34" charset="-122"/>
                <a:cs typeface="Syne" pitchFamily="34" charset="-120"/>
              </a:rPr>
              <a:t>North America favors Action and Sports.</a:t>
            </a:r>
            <a:endParaRPr lang="en-US" sz="1400" dirty="0"/>
          </a:p>
        </p:txBody>
      </p:sp>
      <p:sp>
        <p:nvSpPr>
          <p:cNvPr id="11" name="Text 9"/>
          <p:cNvSpPr/>
          <p:nvPr/>
        </p:nvSpPr>
        <p:spPr>
          <a:xfrm>
            <a:off x="793790" y="6044208"/>
            <a:ext cx="630007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7E5D8"/>
                </a:solidFill>
                <a:latin typeface="Syne" pitchFamily="34" charset="0"/>
                <a:ea typeface="Syne" pitchFamily="34" charset="-122"/>
                <a:cs typeface="Syne" pitchFamily="34" charset="-120"/>
              </a:rPr>
              <a:t>Japan shows strong preference for Role-Playing Games (RPGs).</a:t>
            </a:r>
            <a:endParaRPr lang="en-US" sz="1400" dirty="0"/>
          </a:p>
        </p:txBody>
      </p:sp>
      <p:sp>
        <p:nvSpPr>
          <p:cNvPr id="12" name="Text 10"/>
          <p:cNvSpPr/>
          <p:nvPr/>
        </p:nvSpPr>
        <p:spPr>
          <a:xfrm>
            <a:off x="793790" y="6397943"/>
            <a:ext cx="630007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7E5D8"/>
                </a:solidFill>
                <a:latin typeface="Syne" pitchFamily="34" charset="0"/>
                <a:ea typeface="Syne" pitchFamily="34" charset="-122"/>
                <a:cs typeface="Syne" pitchFamily="34" charset="-120"/>
              </a:rPr>
              <a:t>Europe leans toward Racing and Sports titles.</a:t>
            </a:r>
            <a:endParaRPr lang="en-US" sz="1400" dirty="0"/>
          </a:p>
        </p:txBody>
      </p:sp>
      <p:sp>
        <p:nvSpPr>
          <p:cNvPr id="13" name="Text 11"/>
          <p:cNvSpPr/>
          <p:nvPr/>
        </p:nvSpPr>
        <p:spPr>
          <a:xfrm>
            <a:off x="7544157" y="2385060"/>
            <a:ext cx="3248501" cy="291108"/>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Syne Extra Bold" pitchFamily="34" charset="0"/>
                <a:ea typeface="Syne Extra Bold" pitchFamily="34" charset="-122"/>
                <a:cs typeface="Syne Extra Bold" pitchFamily="34" charset="-120"/>
              </a:rPr>
              <a:t>📈</a:t>
            </a:r>
            <a:r>
              <a:rPr lang="en-US" sz="1750" b="1" dirty="0">
                <a:solidFill>
                  <a:srgbClr val="F0F4F1"/>
                </a:solidFill>
                <a:latin typeface="Syne Extra Bold" pitchFamily="34" charset="0"/>
                <a:ea typeface="Syne Extra Bold" pitchFamily="34" charset="-122"/>
                <a:cs typeface="Syne Extra Bold" pitchFamily="34" charset="-120"/>
              </a:rPr>
              <a:t> </a:t>
            </a:r>
            <a:r>
              <a:rPr lang="en-US" sz="1750" b="1" dirty="0">
                <a:solidFill>
                  <a:srgbClr val="A9F00F"/>
                </a:solidFill>
                <a:latin typeface="Syne Extra Bold" pitchFamily="34" charset="0"/>
                <a:ea typeface="Syne Extra Bold" pitchFamily="34" charset="-122"/>
                <a:cs typeface="Syne Extra Bold" pitchFamily="34" charset="-120"/>
              </a:rPr>
              <a:t>Industry Growth</a:t>
            </a:r>
            <a:endParaRPr lang="en-US" sz="1750" dirty="0"/>
          </a:p>
        </p:txBody>
      </p:sp>
      <p:sp>
        <p:nvSpPr>
          <p:cNvPr id="14" name="Text 12"/>
          <p:cNvSpPr/>
          <p:nvPr/>
        </p:nvSpPr>
        <p:spPr>
          <a:xfrm>
            <a:off x="7544157" y="2857619"/>
            <a:ext cx="6300073" cy="290274"/>
          </a:xfrm>
          <a:prstGeom prst="rect">
            <a:avLst/>
          </a:prstGeom>
          <a:noFill/>
          <a:ln/>
        </p:spPr>
        <p:txBody>
          <a:bodyPr wrap="non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Most years show upward growth, highlighting expanding global demand.</a:t>
            </a:r>
            <a:endParaRPr lang="en-US" sz="1400" dirty="0"/>
          </a:p>
        </p:txBody>
      </p:sp>
      <p:sp>
        <p:nvSpPr>
          <p:cNvPr id="15" name="Text 13"/>
          <p:cNvSpPr/>
          <p:nvPr/>
        </p:nvSpPr>
        <p:spPr>
          <a:xfrm>
            <a:off x="7544157" y="3329345"/>
            <a:ext cx="5422940" cy="291108"/>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Syne Extra Bold" pitchFamily="34" charset="0"/>
                <a:ea typeface="Syne Extra Bold" pitchFamily="34" charset="-122"/>
                <a:cs typeface="Syne Extra Bold" pitchFamily="34" charset="-120"/>
              </a:rPr>
              <a:t>⚖️</a:t>
            </a:r>
            <a:r>
              <a:rPr lang="en-US" sz="1750" b="1" dirty="0">
                <a:solidFill>
                  <a:srgbClr val="F0F4F1"/>
                </a:solidFill>
                <a:latin typeface="Syne Extra Bold" pitchFamily="34" charset="0"/>
                <a:ea typeface="Syne Extra Bold" pitchFamily="34" charset="-122"/>
                <a:cs typeface="Syne Extra Bold" pitchFamily="34" charset="-120"/>
              </a:rPr>
              <a:t> Underperforming Publishers</a:t>
            </a:r>
            <a:endParaRPr lang="en-US" sz="1750" dirty="0"/>
          </a:p>
        </p:txBody>
      </p:sp>
      <p:sp>
        <p:nvSpPr>
          <p:cNvPr id="16" name="Text 14"/>
          <p:cNvSpPr/>
          <p:nvPr/>
        </p:nvSpPr>
        <p:spPr>
          <a:xfrm>
            <a:off x="7544157" y="3801904"/>
            <a:ext cx="6300073" cy="580549"/>
          </a:xfrm>
          <a:prstGeom prst="rect">
            <a:avLst/>
          </a:prstGeom>
          <a:noFill/>
          <a:ln/>
        </p:spPr>
        <p:txBody>
          <a:bodyPr wrap="squar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Smaller publishers have low global reach — indicating potential for mergers, marketing investment, or niche focus.</a:t>
            </a:r>
            <a:endParaRPr lang="en-US" sz="1400" dirty="0"/>
          </a:p>
        </p:txBody>
      </p:sp>
      <p:sp>
        <p:nvSpPr>
          <p:cNvPr id="17" name="Text 15"/>
          <p:cNvSpPr/>
          <p:nvPr/>
        </p:nvSpPr>
        <p:spPr>
          <a:xfrm>
            <a:off x="7544157" y="4563904"/>
            <a:ext cx="3494484" cy="291108"/>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Syne Extra Bold" pitchFamily="34" charset="0"/>
                <a:ea typeface="Syne Extra Bold" pitchFamily="34" charset="-122"/>
                <a:cs typeface="Syne Extra Bold" pitchFamily="34" charset="-120"/>
              </a:rPr>
              <a:t>🧭</a:t>
            </a:r>
            <a:r>
              <a:rPr lang="en-US" sz="1750" b="1" dirty="0">
                <a:solidFill>
                  <a:srgbClr val="F0F4F1"/>
                </a:solidFill>
                <a:latin typeface="Syne Extra Bold" pitchFamily="34" charset="0"/>
                <a:ea typeface="Syne Extra Bold" pitchFamily="34" charset="-122"/>
                <a:cs typeface="Syne Extra Bold" pitchFamily="34" charset="-120"/>
              </a:rPr>
              <a:t> </a:t>
            </a:r>
            <a:r>
              <a:rPr lang="en-US" sz="1750" b="1" dirty="0">
                <a:solidFill>
                  <a:srgbClr val="81B61C"/>
                </a:solidFill>
                <a:latin typeface="Syne Extra Bold" pitchFamily="34" charset="0"/>
                <a:ea typeface="Syne Extra Bold" pitchFamily="34" charset="-122"/>
                <a:cs typeface="Syne Extra Bold" pitchFamily="34" charset="-120"/>
              </a:rPr>
              <a:t>Strategic Outlook</a:t>
            </a:r>
            <a:endParaRPr lang="en-US" sz="1750" dirty="0"/>
          </a:p>
        </p:txBody>
      </p:sp>
      <p:sp>
        <p:nvSpPr>
          <p:cNvPr id="18" name="Text 16"/>
          <p:cNvSpPr/>
          <p:nvPr/>
        </p:nvSpPr>
        <p:spPr>
          <a:xfrm>
            <a:off x="7544157" y="5036463"/>
            <a:ext cx="630007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7E5D8"/>
                </a:solidFill>
                <a:latin typeface="Syne" pitchFamily="34" charset="0"/>
                <a:ea typeface="Syne" pitchFamily="34" charset="-122"/>
                <a:cs typeface="Syne" pitchFamily="34" charset="-120"/>
              </a:rPr>
              <a:t>Focus development on high-performing genres and platforms.</a:t>
            </a:r>
            <a:endParaRPr lang="en-US" sz="1400" dirty="0"/>
          </a:p>
        </p:txBody>
      </p:sp>
      <p:sp>
        <p:nvSpPr>
          <p:cNvPr id="19" name="Text 17"/>
          <p:cNvSpPr/>
          <p:nvPr/>
        </p:nvSpPr>
        <p:spPr>
          <a:xfrm>
            <a:off x="7544157" y="5390198"/>
            <a:ext cx="630007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7E5D8"/>
                </a:solidFill>
                <a:latin typeface="Syne" pitchFamily="34" charset="0"/>
                <a:ea typeface="Syne" pitchFamily="34" charset="-122"/>
                <a:cs typeface="Syne" pitchFamily="34" charset="-120"/>
              </a:rPr>
              <a:t>Tailor releases for regional audience preferences.</a:t>
            </a:r>
            <a:endParaRPr lang="en-US" sz="1400" dirty="0"/>
          </a:p>
        </p:txBody>
      </p:sp>
      <p:sp>
        <p:nvSpPr>
          <p:cNvPr id="20" name="Text 18"/>
          <p:cNvSpPr/>
          <p:nvPr/>
        </p:nvSpPr>
        <p:spPr>
          <a:xfrm>
            <a:off x="7544157" y="5743932"/>
            <a:ext cx="630007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7E5D8"/>
                </a:solidFill>
                <a:latin typeface="Syne" pitchFamily="34" charset="0"/>
                <a:ea typeface="Syne" pitchFamily="34" charset="-122"/>
                <a:cs typeface="Syne" pitchFamily="34" charset="-120"/>
              </a:rPr>
              <a:t>Support weaker markets with marketing or localization strategies.</a:t>
            </a:r>
            <a:endParaRPr lang="en-US" sz="1400" dirty="0"/>
          </a:p>
        </p:txBody>
      </p:sp>
    </p:spTree>
    <p:extLst>
      <p:ext uri="{BB962C8B-B14F-4D97-AF65-F5344CB8AC3E}">
        <p14:creationId xmlns:p14="http://schemas.microsoft.com/office/powerpoint/2010/main" val="18735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omputer with green lights&#10;&#10;AI-generated content may be incorrect.">
            <a:extLst>
              <a:ext uri="{FF2B5EF4-FFF2-40B4-BE49-F238E27FC236}">
                <a16:creationId xmlns:a16="http://schemas.microsoft.com/office/drawing/2014/main" id="{742927A5-24B7-872D-59A4-0FD25BA81DC3}"/>
              </a:ext>
            </a:extLst>
          </p:cNvPr>
          <p:cNvPicPr>
            <a:picLocks noChangeAspect="1"/>
          </p:cNvPicPr>
          <p:nvPr/>
        </p:nvPicPr>
        <p:blipFill>
          <a:blip r:embed="rId2">
            <a:alphaModFix amt="70000"/>
          </a:blip>
          <a:srcRect t="15601" b="28160"/>
          <a:stretch>
            <a:fillRect/>
          </a:stretch>
        </p:blipFill>
        <p:spPr>
          <a:xfrm>
            <a:off x="20" y="1538"/>
            <a:ext cx="14630380" cy="8228062"/>
          </a:xfrm>
          <a:prstGeom prst="rect">
            <a:avLst/>
          </a:prstGeom>
          <a:solidFill>
            <a:schemeClr val="tx1"/>
          </a:solidFill>
        </p:spPr>
      </p:pic>
      <p:sp>
        <p:nvSpPr>
          <p:cNvPr id="5" name="TextBox 4">
            <a:extLst>
              <a:ext uri="{FF2B5EF4-FFF2-40B4-BE49-F238E27FC236}">
                <a16:creationId xmlns:a16="http://schemas.microsoft.com/office/drawing/2014/main" id="{06363969-2762-0672-77AB-B3819221B7A1}"/>
              </a:ext>
            </a:extLst>
          </p:cNvPr>
          <p:cNvSpPr txBox="1"/>
          <p:nvPr/>
        </p:nvSpPr>
        <p:spPr>
          <a:xfrm>
            <a:off x="3785656" y="3514635"/>
            <a:ext cx="7059085" cy="1200329"/>
          </a:xfrm>
          <a:prstGeom prst="rect">
            <a:avLst/>
          </a:prstGeom>
          <a:noFill/>
        </p:spPr>
        <p:txBody>
          <a:bodyPr wrap="square" rtlCol="0">
            <a:spAutoFit/>
          </a:bodyPr>
          <a:lstStyle/>
          <a:p>
            <a:r>
              <a:rPr lang="en-US" sz="7200" dirty="0">
                <a:solidFill>
                  <a:schemeClr val="bg1"/>
                </a:solidFill>
                <a:latin typeface="Syne Extra Bold" panose="020B0604020202020204" charset="0"/>
              </a:rPr>
              <a:t>THANK YOU</a:t>
            </a:r>
          </a:p>
        </p:txBody>
      </p:sp>
    </p:spTree>
    <p:extLst>
      <p:ext uri="{BB962C8B-B14F-4D97-AF65-F5344CB8AC3E}">
        <p14:creationId xmlns:p14="http://schemas.microsoft.com/office/powerpoint/2010/main" val="3168593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Project Overview</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This project explores video game sales performance data to analyze global trends, regional strengths, top publishers, and platform success. It utilizes SQL queries to extract insights from historical sales data, enabling better business and strategic decision-making in the gaming industry.</a:t>
            </a:r>
            <a:endParaRPr lang="en-US" sz="1750" dirty="0"/>
          </a:p>
        </p:txBody>
      </p:sp>
    </p:spTree>
    <p:extLst>
      <p:ext uri="{BB962C8B-B14F-4D97-AF65-F5344CB8AC3E}">
        <p14:creationId xmlns:p14="http://schemas.microsoft.com/office/powerpoint/2010/main" val="1901553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32391"/>
            <a:ext cx="7622858" cy="602456"/>
          </a:xfrm>
          <a:prstGeom prst="rect">
            <a:avLst/>
          </a:prstGeom>
          <a:noFill/>
          <a:ln/>
        </p:spPr>
        <p:txBody>
          <a:bodyPr wrap="none" lIns="0" tIns="0" rIns="0" bIns="0" rtlCol="0" anchor="t"/>
          <a:lstStyle/>
          <a:p>
            <a:pPr marL="0" indent="0" algn="l">
              <a:lnSpc>
                <a:spcPts val="4700"/>
              </a:lnSpc>
              <a:buNone/>
            </a:pPr>
            <a:r>
              <a:rPr lang="en-US" sz="3750" b="1" dirty="0">
                <a:solidFill>
                  <a:srgbClr val="F0F4F1"/>
                </a:solidFill>
                <a:latin typeface="Syne Extra Bold" pitchFamily="34" charset="0"/>
                <a:ea typeface="Syne Extra Bold" pitchFamily="34" charset="-122"/>
                <a:cs typeface="Syne Extra Bold" pitchFamily="34" charset="-120"/>
              </a:rPr>
              <a:t>Business Objectives</a:t>
            </a:r>
            <a:endParaRPr lang="en-US" sz="3750" dirty="0"/>
          </a:p>
        </p:txBody>
      </p:sp>
      <p:sp>
        <p:nvSpPr>
          <p:cNvPr id="3" name="Text 1"/>
          <p:cNvSpPr/>
          <p:nvPr/>
        </p:nvSpPr>
        <p:spPr>
          <a:xfrm>
            <a:off x="793790" y="2020372"/>
            <a:ext cx="13042821" cy="308372"/>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The main business objectives of this project are:</a:t>
            </a:r>
            <a:endParaRPr lang="en-US" sz="1500" dirty="0"/>
          </a:p>
        </p:txBody>
      </p:sp>
      <p:sp>
        <p:nvSpPr>
          <p:cNvPr id="4" name="Shape 2"/>
          <p:cNvSpPr/>
          <p:nvPr/>
        </p:nvSpPr>
        <p:spPr>
          <a:xfrm>
            <a:off x="793790" y="2545556"/>
            <a:ext cx="4219099" cy="2051566"/>
          </a:xfrm>
          <a:prstGeom prst="roundRect">
            <a:avLst>
              <a:gd name="adj" fmla="val 3947"/>
            </a:avLst>
          </a:prstGeom>
          <a:solidFill>
            <a:srgbClr val="547808"/>
          </a:solidFill>
          <a:ln w="7620">
            <a:solidFill>
              <a:srgbClr val="6D9121"/>
            </a:solidFill>
            <a:prstDash val="solid"/>
          </a:ln>
        </p:spPr>
        <p:txBody>
          <a:bodyPr/>
          <a:lstStyle/>
          <a:p>
            <a:endParaRPr lang="en-US"/>
          </a:p>
        </p:txBody>
      </p:sp>
      <p:sp>
        <p:nvSpPr>
          <p:cNvPr id="5" name="Text 3"/>
          <p:cNvSpPr/>
          <p:nvPr/>
        </p:nvSpPr>
        <p:spPr>
          <a:xfrm>
            <a:off x="994172" y="2745938"/>
            <a:ext cx="3818334" cy="911304"/>
          </a:xfrm>
          <a:prstGeom prst="rect">
            <a:avLst/>
          </a:prstGeom>
          <a:noFill/>
          <a:ln/>
        </p:spPr>
        <p:txBody>
          <a:bodyPr wrap="square" lIns="0" tIns="0" rIns="0" bIns="0" rtlCol="0" anchor="t"/>
          <a:lstStyle/>
          <a:p>
            <a:pPr marL="0" indent="0" algn="l">
              <a:lnSpc>
                <a:spcPts val="2350"/>
              </a:lnSpc>
              <a:buNone/>
            </a:pPr>
            <a:r>
              <a:rPr lang="en-US" sz="1850" b="1" dirty="0">
                <a:solidFill>
                  <a:srgbClr val="000000"/>
                </a:solidFill>
                <a:latin typeface="Syne Extra Bold" pitchFamily="34" charset="0"/>
                <a:ea typeface="Syne Extra Bold" pitchFamily="34" charset="-122"/>
                <a:cs typeface="Syne Extra Bold" pitchFamily="34" charset="-120"/>
              </a:rPr>
              <a:t>📊</a:t>
            </a:r>
            <a:r>
              <a:rPr lang="en-US" sz="1850" b="1" dirty="0">
                <a:solidFill>
                  <a:srgbClr val="FFFFFF"/>
                </a:solidFill>
                <a:latin typeface="Syne Extra Bold" pitchFamily="34" charset="0"/>
                <a:ea typeface="Syne Extra Bold" pitchFamily="34" charset="-122"/>
                <a:cs typeface="Syne Extra Bold" pitchFamily="34" charset="-120"/>
              </a:rPr>
              <a:t> Understand Global Sales Performance</a:t>
            </a:r>
            <a:endParaRPr lang="en-US" sz="1850" dirty="0"/>
          </a:p>
        </p:txBody>
      </p:sp>
      <p:sp>
        <p:nvSpPr>
          <p:cNvPr id="6" name="Text 4"/>
          <p:cNvSpPr/>
          <p:nvPr/>
        </p:nvSpPr>
        <p:spPr>
          <a:xfrm>
            <a:off x="994172" y="3772852"/>
            <a:ext cx="3818334" cy="616744"/>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Syne" pitchFamily="34" charset="0"/>
                <a:ea typeface="Syne" pitchFamily="34" charset="-122"/>
                <a:cs typeface="Syne" pitchFamily="34" charset="-120"/>
              </a:rPr>
              <a:t>Measure total and regional sales trends over time to identify growth opportunities.</a:t>
            </a:r>
            <a:endParaRPr lang="en-US" sz="1500" dirty="0"/>
          </a:p>
        </p:txBody>
      </p:sp>
      <p:sp>
        <p:nvSpPr>
          <p:cNvPr id="7" name="Shape 5"/>
          <p:cNvSpPr/>
          <p:nvPr/>
        </p:nvSpPr>
        <p:spPr>
          <a:xfrm>
            <a:off x="5205651" y="2545556"/>
            <a:ext cx="4219099" cy="2051566"/>
          </a:xfrm>
          <a:prstGeom prst="roundRect">
            <a:avLst>
              <a:gd name="adj" fmla="val 3947"/>
            </a:avLst>
          </a:prstGeom>
          <a:solidFill>
            <a:srgbClr val="547808"/>
          </a:solidFill>
          <a:ln w="7620">
            <a:solidFill>
              <a:srgbClr val="6D9121"/>
            </a:solidFill>
            <a:prstDash val="solid"/>
          </a:ln>
        </p:spPr>
        <p:txBody>
          <a:bodyPr/>
          <a:lstStyle/>
          <a:p>
            <a:endParaRPr lang="en-US"/>
          </a:p>
        </p:txBody>
      </p:sp>
      <p:sp>
        <p:nvSpPr>
          <p:cNvPr id="8" name="Text 6"/>
          <p:cNvSpPr/>
          <p:nvPr/>
        </p:nvSpPr>
        <p:spPr>
          <a:xfrm>
            <a:off x="5406033" y="2745938"/>
            <a:ext cx="3818334" cy="610076"/>
          </a:xfrm>
          <a:prstGeom prst="rect">
            <a:avLst/>
          </a:prstGeom>
          <a:noFill/>
          <a:ln/>
        </p:spPr>
        <p:txBody>
          <a:bodyPr wrap="square" lIns="0" tIns="0" rIns="0" bIns="0" rtlCol="0" anchor="t"/>
          <a:lstStyle/>
          <a:p>
            <a:pPr marL="0" indent="0" algn="l">
              <a:lnSpc>
                <a:spcPts val="2350"/>
              </a:lnSpc>
              <a:buNone/>
            </a:pPr>
            <a:r>
              <a:rPr lang="en-US" sz="1850" b="1" dirty="0">
                <a:solidFill>
                  <a:srgbClr val="000000"/>
                </a:solidFill>
                <a:latin typeface="Syne Extra Bold" pitchFamily="34" charset="0"/>
                <a:ea typeface="Syne Extra Bold" pitchFamily="34" charset="-122"/>
                <a:cs typeface="Syne Extra Bold" pitchFamily="34" charset="-120"/>
              </a:rPr>
              <a:t>🏢</a:t>
            </a:r>
            <a:r>
              <a:rPr lang="en-US" sz="1850" b="1" dirty="0">
                <a:solidFill>
                  <a:srgbClr val="FFFFFF"/>
                </a:solidFill>
                <a:latin typeface="Syne Extra Bold" pitchFamily="34" charset="0"/>
                <a:ea typeface="Syne Extra Bold" pitchFamily="34" charset="-122"/>
                <a:cs typeface="Syne Extra Bold" pitchFamily="34" charset="-120"/>
              </a:rPr>
              <a:t> Evaluate Publisher Success</a:t>
            </a:r>
            <a:endParaRPr lang="en-US" sz="1850" dirty="0"/>
          </a:p>
        </p:txBody>
      </p:sp>
      <p:sp>
        <p:nvSpPr>
          <p:cNvPr id="9" name="Text 7"/>
          <p:cNvSpPr/>
          <p:nvPr/>
        </p:nvSpPr>
        <p:spPr>
          <a:xfrm>
            <a:off x="5406033" y="3471624"/>
            <a:ext cx="3818334" cy="925116"/>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Syne" pitchFamily="34" charset="0"/>
                <a:ea typeface="Syne" pitchFamily="34" charset="-122"/>
                <a:cs typeface="Syne" pitchFamily="34" charset="-120"/>
              </a:rPr>
              <a:t>Identify top-performing publishers and those underperforming relative to the global average.</a:t>
            </a:r>
            <a:endParaRPr lang="en-US" sz="1500" dirty="0"/>
          </a:p>
        </p:txBody>
      </p:sp>
      <p:sp>
        <p:nvSpPr>
          <p:cNvPr id="10" name="Shape 8"/>
          <p:cNvSpPr/>
          <p:nvPr/>
        </p:nvSpPr>
        <p:spPr>
          <a:xfrm>
            <a:off x="9617512" y="2545556"/>
            <a:ext cx="4219099" cy="2051566"/>
          </a:xfrm>
          <a:prstGeom prst="roundRect">
            <a:avLst>
              <a:gd name="adj" fmla="val 3947"/>
            </a:avLst>
          </a:prstGeom>
          <a:solidFill>
            <a:srgbClr val="547808"/>
          </a:solidFill>
          <a:ln w="7620">
            <a:solidFill>
              <a:srgbClr val="6D9121"/>
            </a:solidFill>
            <a:prstDash val="solid"/>
          </a:ln>
        </p:spPr>
        <p:txBody>
          <a:bodyPr/>
          <a:lstStyle/>
          <a:p>
            <a:endParaRPr lang="en-US"/>
          </a:p>
        </p:txBody>
      </p:sp>
      <p:sp>
        <p:nvSpPr>
          <p:cNvPr id="11" name="Text 9"/>
          <p:cNvSpPr/>
          <p:nvPr/>
        </p:nvSpPr>
        <p:spPr>
          <a:xfrm>
            <a:off x="9817894" y="2745938"/>
            <a:ext cx="3818334" cy="610076"/>
          </a:xfrm>
          <a:prstGeom prst="rect">
            <a:avLst/>
          </a:prstGeom>
          <a:noFill/>
          <a:ln/>
        </p:spPr>
        <p:txBody>
          <a:bodyPr wrap="square" lIns="0" tIns="0" rIns="0" bIns="0" rtlCol="0" anchor="t"/>
          <a:lstStyle/>
          <a:p>
            <a:pPr marL="0" indent="0" algn="l">
              <a:lnSpc>
                <a:spcPts val="2350"/>
              </a:lnSpc>
              <a:buNone/>
            </a:pPr>
            <a:r>
              <a:rPr lang="en-US" sz="1850" b="1" dirty="0">
                <a:solidFill>
                  <a:srgbClr val="000000"/>
                </a:solidFill>
                <a:latin typeface="Syne Extra Bold" pitchFamily="34" charset="0"/>
                <a:ea typeface="Syne Extra Bold" pitchFamily="34" charset="-122"/>
                <a:cs typeface="Syne Extra Bold" pitchFamily="34" charset="-120"/>
              </a:rPr>
              <a:t>🎮</a:t>
            </a:r>
            <a:r>
              <a:rPr lang="en-US" sz="1850" b="1" dirty="0">
                <a:solidFill>
                  <a:srgbClr val="FFFFFF"/>
                </a:solidFill>
                <a:latin typeface="Syne Extra Bold" pitchFamily="34" charset="0"/>
                <a:ea typeface="Syne Extra Bold" pitchFamily="34" charset="-122"/>
                <a:cs typeface="Syne Extra Bold" pitchFamily="34" charset="-120"/>
              </a:rPr>
              <a:t> Discover Genre &amp; Platform Popularity</a:t>
            </a:r>
            <a:endParaRPr lang="en-US" sz="1850" dirty="0"/>
          </a:p>
        </p:txBody>
      </p:sp>
      <p:sp>
        <p:nvSpPr>
          <p:cNvPr id="12" name="Text 10"/>
          <p:cNvSpPr/>
          <p:nvPr/>
        </p:nvSpPr>
        <p:spPr>
          <a:xfrm>
            <a:off x="9817894" y="3471624"/>
            <a:ext cx="3818334" cy="616744"/>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Syne" pitchFamily="34" charset="0"/>
                <a:ea typeface="Syne" pitchFamily="34" charset="-122"/>
                <a:cs typeface="Syne" pitchFamily="34" charset="-120"/>
              </a:rPr>
              <a:t>Determine which genres and platforms drive the most sales globally and regionally.</a:t>
            </a:r>
            <a:endParaRPr lang="en-US" sz="1500" dirty="0"/>
          </a:p>
        </p:txBody>
      </p:sp>
      <p:sp>
        <p:nvSpPr>
          <p:cNvPr id="13" name="Shape 11"/>
          <p:cNvSpPr/>
          <p:nvPr/>
        </p:nvSpPr>
        <p:spPr>
          <a:xfrm>
            <a:off x="793790" y="4813935"/>
            <a:ext cx="4219099" cy="2383274"/>
          </a:xfrm>
          <a:prstGeom prst="roundRect">
            <a:avLst>
              <a:gd name="adj" fmla="val 3398"/>
            </a:avLst>
          </a:prstGeom>
          <a:solidFill>
            <a:srgbClr val="152025">
              <a:alpha val="95000"/>
            </a:srgbClr>
          </a:solidFill>
          <a:ln w="22860">
            <a:solidFill>
              <a:srgbClr val="6D9121"/>
            </a:solidFill>
            <a:prstDash val="solid"/>
          </a:ln>
        </p:spPr>
        <p:txBody>
          <a:bodyPr/>
          <a:lstStyle/>
          <a:p>
            <a:endParaRPr lang="en-US"/>
          </a:p>
        </p:txBody>
      </p:sp>
      <p:sp>
        <p:nvSpPr>
          <p:cNvPr id="14" name="Text 12"/>
          <p:cNvSpPr/>
          <p:nvPr/>
        </p:nvSpPr>
        <p:spPr>
          <a:xfrm>
            <a:off x="1009412" y="5029557"/>
            <a:ext cx="3787854" cy="610076"/>
          </a:xfrm>
          <a:prstGeom prst="rect">
            <a:avLst/>
          </a:prstGeom>
          <a:noFill/>
          <a:ln/>
        </p:spPr>
        <p:txBody>
          <a:bodyPr wrap="square" lIns="0" tIns="0" rIns="0" bIns="0" rtlCol="0" anchor="t"/>
          <a:lstStyle/>
          <a:p>
            <a:pPr marL="0" indent="0" algn="l">
              <a:lnSpc>
                <a:spcPts val="2350"/>
              </a:lnSpc>
              <a:buNone/>
            </a:pPr>
            <a:r>
              <a:rPr lang="en-US" sz="1850" b="1" dirty="0">
                <a:solidFill>
                  <a:srgbClr val="000000"/>
                </a:solidFill>
                <a:latin typeface="Syne Extra Bold" pitchFamily="34" charset="0"/>
                <a:ea typeface="Syne Extra Bold" pitchFamily="34" charset="-122"/>
                <a:cs typeface="Syne Extra Bold" pitchFamily="34" charset="-120"/>
              </a:rPr>
              <a:t>🌍</a:t>
            </a:r>
            <a:r>
              <a:rPr lang="en-US" sz="1850" b="1" dirty="0">
                <a:solidFill>
                  <a:srgbClr val="D7E5D8"/>
                </a:solidFill>
                <a:latin typeface="Syne Extra Bold" pitchFamily="34" charset="0"/>
                <a:ea typeface="Syne Extra Bold" pitchFamily="34" charset="-122"/>
                <a:cs typeface="Syne Extra Bold" pitchFamily="34" charset="-120"/>
              </a:rPr>
              <a:t> Analyze Regional Market Dynamics</a:t>
            </a:r>
            <a:endParaRPr lang="en-US" sz="1850" dirty="0"/>
          </a:p>
        </p:txBody>
      </p:sp>
      <p:sp>
        <p:nvSpPr>
          <p:cNvPr id="15" name="Text 13"/>
          <p:cNvSpPr/>
          <p:nvPr/>
        </p:nvSpPr>
        <p:spPr>
          <a:xfrm>
            <a:off x="1009412" y="5755243"/>
            <a:ext cx="3787854" cy="925116"/>
          </a:xfrm>
          <a:prstGeom prst="rect">
            <a:avLst/>
          </a:prstGeom>
          <a:noFill/>
          <a:ln/>
        </p:spPr>
        <p:txBody>
          <a:bodyPr wrap="squar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Understand how preferences differ across North America, Europe, Japan, and other regions.</a:t>
            </a:r>
            <a:endParaRPr lang="en-US" sz="1500" dirty="0"/>
          </a:p>
        </p:txBody>
      </p:sp>
      <p:sp>
        <p:nvSpPr>
          <p:cNvPr id="16" name="Shape 14"/>
          <p:cNvSpPr/>
          <p:nvPr/>
        </p:nvSpPr>
        <p:spPr>
          <a:xfrm>
            <a:off x="5205651" y="4813935"/>
            <a:ext cx="4219099" cy="2383274"/>
          </a:xfrm>
          <a:prstGeom prst="roundRect">
            <a:avLst>
              <a:gd name="adj" fmla="val 3398"/>
            </a:avLst>
          </a:prstGeom>
          <a:solidFill>
            <a:srgbClr val="152025">
              <a:alpha val="95000"/>
            </a:srgbClr>
          </a:solidFill>
          <a:ln w="22860">
            <a:solidFill>
              <a:srgbClr val="6D9121"/>
            </a:solidFill>
            <a:prstDash val="solid"/>
          </a:ln>
        </p:spPr>
        <p:txBody>
          <a:bodyPr/>
          <a:lstStyle/>
          <a:p>
            <a:endParaRPr lang="en-US"/>
          </a:p>
        </p:txBody>
      </p:sp>
      <p:sp>
        <p:nvSpPr>
          <p:cNvPr id="17" name="Text 15"/>
          <p:cNvSpPr/>
          <p:nvPr/>
        </p:nvSpPr>
        <p:spPr>
          <a:xfrm>
            <a:off x="5421273" y="5029557"/>
            <a:ext cx="3787854" cy="911304"/>
          </a:xfrm>
          <a:prstGeom prst="rect">
            <a:avLst/>
          </a:prstGeom>
          <a:noFill/>
          <a:ln/>
        </p:spPr>
        <p:txBody>
          <a:bodyPr wrap="square" lIns="0" tIns="0" rIns="0" bIns="0" rtlCol="0" anchor="t"/>
          <a:lstStyle/>
          <a:p>
            <a:pPr marL="0" indent="0" algn="l">
              <a:lnSpc>
                <a:spcPts val="2350"/>
              </a:lnSpc>
              <a:buNone/>
            </a:pPr>
            <a:r>
              <a:rPr lang="en-US" sz="1850" b="1" dirty="0">
                <a:solidFill>
                  <a:srgbClr val="000000"/>
                </a:solidFill>
                <a:latin typeface="Syne Extra Bold" pitchFamily="34" charset="0"/>
                <a:ea typeface="Syne Extra Bold" pitchFamily="34" charset="-122"/>
                <a:cs typeface="Syne Extra Bold" pitchFamily="34" charset="-120"/>
              </a:rPr>
              <a:t>💰</a:t>
            </a:r>
            <a:r>
              <a:rPr lang="en-US" sz="1850" b="1" dirty="0">
                <a:solidFill>
                  <a:srgbClr val="D7E5D8"/>
                </a:solidFill>
                <a:latin typeface="Syne Extra Bold" pitchFamily="34" charset="0"/>
                <a:ea typeface="Syne Extra Bold" pitchFamily="34" charset="-122"/>
                <a:cs typeface="Syne Extra Bold" pitchFamily="34" charset="-120"/>
              </a:rPr>
              <a:t> Optimize Marketing &amp; Release Strategies</a:t>
            </a:r>
            <a:endParaRPr lang="en-US" sz="1850" dirty="0"/>
          </a:p>
        </p:txBody>
      </p:sp>
      <p:sp>
        <p:nvSpPr>
          <p:cNvPr id="18" name="Text 16"/>
          <p:cNvSpPr/>
          <p:nvPr/>
        </p:nvSpPr>
        <p:spPr>
          <a:xfrm>
            <a:off x="5421273" y="6056471"/>
            <a:ext cx="3787854" cy="925116"/>
          </a:xfrm>
          <a:prstGeom prst="rect">
            <a:avLst/>
          </a:prstGeom>
          <a:noFill/>
          <a:ln/>
        </p:spPr>
        <p:txBody>
          <a:bodyPr wrap="squar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Use insights to guide marketing focus, regional targeting, and platform-specific releases.</a:t>
            </a:r>
            <a:endParaRPr lang="en-US" sz="1500" dirty="0"/>
          </a:p>
        </p:txBody>
      </p:sp>
      <p:sp>
        <p:nvSpPr>
          <p:cNvPr id="19" name="Shape 17"/>
          <p:cNvSpPr/>
          <p:nvPr/>
        </p:nvSpPr>
        <p:spPr>
          <a:xfrm>
            <a:off x="9617512" y="4813935"/>
            <a:ext cx="4219099" cy="2383274"/>
          </a:xfrm>
          <a:prstGeom prst="roundRect">
            <a:avLst>
              <a:gd name="adj" fmla="val 3398"/>
            </a:avLst>
          </a:prstGeom>
          <a:solidFill>
            <a:srgbClr val="152025">
              <a:alpha val="95000"/>
            </a:srgbClr>
          </a:solidFill>
          <a:ln w="22860">
            <a:solidFill>
              <a:srgbClr val="6D9121"/>
            </a:solidFill>
            <a:prstDash val="solid"/>
          </a:ln>
        </p:spPr>
        <p:txBody>
          <a:bodyPr/>
          <a:lstStyle/>
          <a:p>
            <a:endParaRPr lang="en-US"/>
          </a:p>
        </p:txBody>
      </p:sp>
      <p:sp>
        <p:nvSpPr>
          <p:cNvPr id="20" name="Text 18"/>
          <p:cNvSpPr/>
          <p:nvPr/>
        </p:nvSpPr>
        <p:spPr>
          <a:xfrm>
            <a:off x="9833134" y="5029557"/>
            <a:ext cx="3787854" cy="911304"/>
          </a:xfrm>
          <a:prstGeom prst="rect">
            <a:avLst/>
          </a:prstGeom>
          <a:noFill/>
          <a:ln/>
        </p:spPr>
        <p:txBody>
          <a:bodyPr wrap="square" lIns="0" tIns="0" rIns="0" bIns="0" rtlCol="0" anchor="t"/>
          <a:lstStyle/>
          <a:p>
            <a:pPr marL="0" indent="0" algn="l">
              <a:lnSpc>
                <a:spcPts val="2350"/>
              </a:lnSpc>
              <a:buNone/>
            </a:pPr>
            <a:r>
              <a:rPr lang="en-US" sz="1850" b="1" dirty="0">
                <a:solidFill>
                  <a:srgbClr val="000000"/>
                </a:solidFill>
                <a:latin typeface="Syne Extra Bold" pitchFamily="34" charset="0"/>
                <a:ea typeface="Syne Extra Bold" pitchFamily="34" charset="-122"/>
                <a:cs typeface="Syne Extra Bold" pitchFamily="34" charset="-120"/>
              </a:rPr>
              <a:t>📈</a:t>
            </a:r>
            <a:r>
              <a:rPr lang="en-US" sz="1850" b="1" dirty="0">
                <a:solidFill>
                  <a:srgbClr val="D7E5D8"/>
                </a:solidFill>
                <a:latin typeface="Syne Extra Bold" pitchFamily="34" charset="0"/>
                <a:ea typeface="Syne Extra Bold" pitchFamily="34" charset="-122"/>
                <a:cs typeface="Syne Extra Bold" pitchFamily="34" charset="-120"/>
              </a:rPr>
              <a:t> Track Yearly Growth &amp; Industry Trends</a:t>
            </a:r>
            <a:endParaRPr lang="en-US" sz="1850" dirty="0"/>
          </a:p>
        </p:txBody>
      </p:sp>
      <p:sp>
        <p:nvSpPr>
          <p:cNvPr id="21" name="Text 19"/>
          <p:cNvSpPr/>
          <p:nvPr/>
        </p:nvSpPr>
        <p:spPr>
          <a:xfrm>
            <a:off x="9833134" y="6056471"/>
            <a:ext cx="3787854" cy="616744"/>
          </a:xfrm>
          <a:prstGeom prst="rect">
            <a:avLst/>
          </a:prstGeom>
          <a:noFill/>
          <a:ln/>
        </p:spPr>
        <p:txBody>
          <a:bodyPr wrap="squar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Identify years with significant growth or decline to forecast future sales potential.</a:t>
            </a:r>
            <a:endParaRPr lang="en-US" sz="1500" dirty="0"/>
          </a:p>
        </p:txBody>
      </p:sp>
    </p:spTree>
    <p:extLst>
      <p:ext uri="{BB962C8B-B14F-4D97-AF65-F5344CB8AC3E}">
        <p14:creationId xmlns:p14="http://schemas.microsoft.com/office/powerpoint/2010/main" val="202748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4727" y="532567"/>
            <a:ext cx="4329827" cy="391478"/>
          </a:xfrm>
          <a:prstGeom prst="rect">
            <a:avLst/>
          </a:prstGeom>
          <a:noFill/>
          <a:ln/>
        </p:spPr>
        <p:txBody>
          <a:bodyPr wrap="none" lIns="0" tIns="0" rIns="0" bIns="0" rtlCol="0" anchor="t"/>
          <a:lstStyle/>
          <a:p>
            <a:pPr marL="0" indent="0" algn="l">
              <a:lnSpc>
                <a:spcPts val="3050"/>
              </a:lnSpc>
              <a:buNone/>
            </a:pPr>
            <a:r>
              <a:rPr lang="en-US" sz="2450" b="1" dirty="0">
                <a:solidFill>
                  <a:srgbClr val="F0F4F1"/>
                </a:solidFill>
                <a:latin typeface="Syne Extra Bold" pitchFamily="34" charset="0"/>
                <a:ea typeface="Syne Extra Bold" pitchFamily="34" charset="-122"/>
                <a:cs typeface="Syne Extra Bold" pitchFamily="34" charset="-120"/>
              </a:rPr>
              <a:t>Database Design</a:t>
            </a:r>
            <a:endParaRPr lang="en-US" sz="2450" dirty="0"/>
          </a:p>
        </p:txBody>
      </p:sp>
      <p:sp>
        <p:nvSpPr>
          <p:cNvPr id="3" name="Text 1"/>
          <p:cNvSpPr/>
          <p:nvPr/>
        </p:nvSpPr>
        <p:spPr>
          <a:xfrm>
            <a:off x="674727" y="974050"/>
            <a:ext cx="3831550" cy="313253"/>
          </a:xfrm>
          <a:prstGeom prst="rect">
            <a:avLst/>
          </a:prstGeom>
          <a:noFill/>
          <a:ln/>
        </p:spPr>
        <p:txBody>
          <a:bodyPr wrap="none" lIns="0" tIns="0" rIns="0" bIns="0" rtlCol="0" anchor="t"/>
          <a:lstStyle/>
          <a:p>
            <a:pPr marL="0" indent="0" algn="l">
              <a:lnSpc>
                <a:spcPts val="2450"/>
              </a:lnSpc>
              <a:buNone/>
            </a:pPr>
            <a:r>
              <a:rPr lang="en-US" sz="1950" b="1" dirty="0">
                <a:solidFill>
                  <a:srgbClr val="F0F4F1"/>
                </a:solidFill>
                <a:latin typeface="Syne Extra Bold" pitchFamily="34" charset="0"/>
                <a:ea typeface="Syne Extra Bold" pitchFamily="34" charset="-122"/>
                <a:cs typeface="Syne Extra Bold" pitchFamily="34" charset="-120"/>
              </a:rPr>
              <a:t>Database Creation</a:t>
            </a:r>
            <a:endParaRPr lang="en-US" sz="1950" dirty="0"/>
          </a:p>
        </p:txBody>
      </p:sp>
      <p:sp>
        <p:nvSpPr>
          <p:cNvPr id="4" name="Shape 2"/>
          <p:cNvSpPr/>
          <p:nvPr/>
        </p:nvSpPr>
        <p:spPr>
          <a:xfrm>
            <a:off x="674727" y="1475184"/>
            <a:ext cx="13280946" cy="588645"/>
          </a:xfrm>
          <a:prstGeom prst="roundRect">
            <a:avLst>
              <a:gd name="adj" fmla="val 8941"/>
            </a:avLst>
          </a:prstGeom>
          <a:solidFill>
            <a:srgbClr val="222D32"/>
          </a:solidFill>
          <a:ln/>
        </p:spPr>
        <p:txBody>
          <a:bodyPr/>
          <a:lstStyle/>
          <a:p>
            <a:endParaRPr lang="en-US"/>
          </a:p>
        </p:txBody>
      </p:sp>
      <p:sp>
        <p:nvSpPr>
          <p:cNvPr id="5" name="Shape 3"/>
          <p:cNvSpPr/>
          <p:nvPr/>
        </p:nvSpPr>
        <p:spPr>
          <a:xfrm>
            <a:off x="668536" y="1475184"/>
            <a:ext cx="13293328" cy="588645"/>
          </a:xfrm>
          <a:prstGeom prst="roundRect">
            <a:avLst>
              <a:gd name="adj" fmla="val 3193"/>
            </a:avLst>
          </a:prstGeom>
          <a:solidFill>
            <a:srgbClr val="222D32"/>
          </a:solidFill>
          <a:ln/>
        </p:spPr>
        <p:txBody>
          <a:bodyPr/>
          <a:lstStyle/>
          <a:p>
            <a:endParaRPr lang="en-US" dirty="0"/>
          </a:p>
        </p:txBody>
      </p:sp>
      <p:sp>
        <p:nvSpPr>
          <p:cNvPr id="6" name="Text 4"/>
          <p:cNvSpPr/>
          <p:nvPr/>
        </p:nvSpPr>
        <p:spPr>
          <a:xfrm>
            <a:off x="793790" y="1569125"/>
            <a:ext cx="13042821" cy="400764"/>
          </a:xfrm>
          <a:prstGeom prst="rect">
            <a:avLst/>
          </a:prstGeom>
          <a:noFill/>
          <a:ln/>
        </p:spPr>
        <p:txBody>
          <a:bodyPr wrap="square" lIns="0" tIns="0" rIns="0" bIns="0" rtlCol="0" anchor="t"/>
          <a:lstStyle/>
          <a:p>
            <a:pPr>
              <a:lnSpc>
                <a:spcPts val="1550"/>
              </a:lnSpc>
            </a:pPr>
            <a:r>
              <a:rPr lang="en-US" sz="950" dirty="0">
                <a:solidFill>
                  <a:srgbClr val="D7E5D8"/>
                </a:solidFill>
                <a:latin typeface="Consolas" pitchFamily="34" charset="0"/>
                <a:ea typeface="Consolas" pitchFamily="34" charset="-122"/>
                <a:cs typeface="Consolas" pitchFamily="34" charset="-120"/>
              </a:rPr>
              <a:t>CREATE DATABASE IF NOT EXISTS </a:t>
            </a:r>
            <a:r>
              <a:rPr lang="en-US" sz="950" dirty="0" err="1">
                <a:solidFill>
                  <a:srgbClr val="D7E5D8"/>
                </a:solidFill>
                <a:latin typeface="Consolas" pitchFamily="34" charset="0"/>
                <a:ea typeface="Consolas" pitchFamily="34" charset="-122"/>
                <a:cs typeface="Consolas" pitchFamily="34" charset="-120"/>
              </a:rPr>
              <a:t>video_game_sales_db</a:t>
            </a:r>
            <a:r>
              <a:rPr lang="en-US" sz="950" dirty="0">
                <a:solidFill>
                  <a:srgbClr val="D7E5D8"/>
                </a:solidFill>
                <a:latin typeface="Consolas" pitchFamily="34" charset="0"/>
                <a:ea typeface="Consolas" pitchFamily="34" charset="-122"/>
                <a:cs typeface="Consolas" pitchFamily="34" charset="-120"/>
              </a:rPr>
              <a:t>;</a:t>
            </a:r>
          </a:p>
          <a:p>
            <a:pPr>
              <a:lnSpc>
                <a:spcPts val="1550"/>
              </a:lnSpc>
            </a:pPr>
            <a:r>
              <a:rPr lang="en-US" sz="950" dirty="0">
                <a:solidFill>
                  <a:srgbClr val="D7E5D8"/>
                </a:solidFill>
                <a:latin typeface="Consolas" pitchFamily="34" charset="0"/>
                <a:ea typeface="Consolas" pitchFamily="34" charset="-122"/>
                <a:cs typeface="Consolas" pitchFamily="34" charset="-120"/>
              </a:rPr>
              <a:t>USE </a:t>
            </a:r>
            <a:r>
              <a:rPr lang="en-US" sz="950" dirty="0" err="1">
                <a:solidFill>
                  <a:srgbClr val="D7E5D8"/>
                </a:solidFill>
                <a:latin typeface="Consolas" pitchFamily="34" charset="0"/>
                <a:ea typeface="Consolas" pitchFamily="34" charset="-122"/>
                <a:cs typeface="Consolas" pitchFamily="34" charset="-120"/>
              </a:rPr>
              <a:t>video_game_sales_db</a:t>
            </a:r>
            <a:r>
              <a:rPr lang="en-US" sz="950" dirty="0">
                <a:solidFill>
                  <a:srgbClr val="D7E5D8"/>
                </a:solidFill>
                <a:latin typeface="Consolas" pitchFamily="34" charset="0"/>
                <a:ea typeface="Consolas" pitchFamily="34" charset="-122"/>
                <a:cs typeface="Consolas" pitchFamily="34" charset="-120"/>
              </a:rPr>
              <a:t>;</a:t>
            </a:r>
          </a:p>
        </p:txBody>
      </p:sp>
      <p:sp>
        <p:nvSpPr>
          <p:cNvPr id="7" name="Text 5"/>
          <p:cNvSpPr/>
          <p:nvPr/>
        </p:nvSpPr>
        <p:spPr>
          <a:xfrm>
            <a:off x="674727" y="2251710"/>
            <a:ext cx="2955250" cy="313253"/>
          </a:xfrm>
          <a:prstGeom prst="rect">
            <a:avLst/>
          </a:prstGeom>
          <a:noFill/>
          <a:ln/>
        </p:spPr>
        <p:txBody>
          <a:bodyPr wrap="none" lIns="0" tIns="0" rIns="0" bIns="0" rtlCol="0" anchor="t"/>
          <a:lstStyle/>
          <a:p>
            <a:pPr marL="0" indent="0" algn="l">
              <a:lnSpc>
                <a:spcPts val="2450"/>
              </a:lnSpc>
              <a:buNone/>
            </a:pPr>
            <a:r>
              <a:rPr lang="en-US" sz="1950" b="1" dirty="0">
                <a:solidFill>
                  <a:srgbClr val="F0F4F1"/>
                </a:solidFill>
                <a:latin typeface="Syne Extra Bold" pitchFamily="34" charset="0"/>
                <a:ea typeface="Syne Extra Bold" pitchFamily="34" charset="-122"/>
                <a:cs typeface="Syne Extra Bold" pitchFamily="34" charset="-120"/>
              </a:rPr>
              <a:t>Table Creation</a:t>
            </a:r>
            <a:endParaRPr lang="en-US" sz="1950" dirty="0"/>
          </a:p>
        </p:txBody>
      </p:sp>
      <p:sp>
        <p:nvSpPr>
          <p:cNvPr id="8" name="Shape 6"/>
          <p:cNvSpPr/>
          <p:nvPr/>
        </p:nvSpPr>
        <p:spPr>
          <a:xfrm>
            <a:off x="674727" y="2752844"/>
            <a:ext cx="13280946" cy="2792849"/>
          </a:xfrm>
          <a:prstGeom prst="roundRect">
            <a:avLst>
              <a:gd name="adj" fmla="val 1884"/>
            </a:avLst>
          </a:prstGeom>
          <a:solidFill>
            <a:srgbClr val="222D32"/>
          </a:solidFill>
          <a:ln/>
        </p:spPr>
        <p:txBody>
          <a:bodyPr/>
          <a:lstStyle/>
          <a:p>
            <a:endParaRPr lang="en-US"/>
          </a:p>
        </p:txBody>
      </p:sp>
      <p:sp>
        <p:nvSpPr>
          <p:cNvPr id="9" name="Shape 7"/>
          <p:cNvSpPr/>
          <p:nvPr/>
        </p:nvSpPr>
        <p:spPr>
          <a:xfrm>
            <a:off x="668536" y="2752844"/>
            <a:ext cx="13293328" cy="2792849"/>
          </a:xfrm>
          <a:prstGeom prst="roundRect">
            <a:avLst>
              <a:gd name="adj" fmla="val 673"/>
            </a:avLst>
          </a:prstGeom>
          <a:solidFill>
            <a:srgbClr val="222D32"/>
          </a:solidFill>
          <a:ln/>
        </p:spPr>
        <p:txBody>
          <a:bodyPr/>
          <a:lstStyle/>
          <a:p>
            <a:endParaRPr lang="en-US"/>
          </a:p>
        </p:txBody>
      </p:sp>
      <p:sp>
        <p:nvSpPr>
          <p:cNvPr id="10" name="Text 8"/>
          <p:cNvSpPr/>
          <p:nvPr/>
        </p:nvSpPr>
        <p:spPr>
          <a:xfrm>
            <a:off x="793790" y="2846784"/>
            <a:ext cx="13042821" cy="2604968"/>
          </a:xfrm>
          <a:prstGeom prst="rect">
            <a:avLst/>
          </a:prstGeom>
          <a:noFill/>
          <a:ln/>
        </p:spPr>
        <p:txBody>
          <a:bodyPr wrap="square" lIns="0" tIns="0" rIns="0" bIns="0" rtlCol="0" anchor="t"/>
          <a:lstStyle/>
          <a:p>
            <a:pPr>
              <a:lnSpc>
                <a:spcPts val="1550"/>
              </a:lnSpc>
            </a:pPr>
            <a:r>
              <a:rPr lang="en-US" sz="950" dirty="0">
                <a:solidFill>
                  <a:srgbClr val="D7E5D8"/>
                </a:solidFill>
                <a:latin typeface="Consolas" pitchFamily="34" charset="0"/>
                <a:ea typeface="Consolas" pitchFamily="34" charset="-122"/>
                <a:cs typeface="Consolas" pitchFamily="34" charset="-120"/>
              </a:rPr>
              <a:t>CREATE TABLE IF NOT EXISTS </a:t>
            </a:r>
            <a:r>
              <a:rPr lang="en-US" sz="950" dirty="0" err="1">
                <a:solidFill>
                  <a:srgbClr val="D7E5D8"/>
                </a:solidFill>
                <a:latin typeface="Consolas" pitchFamily="34" charset="0"/>
                <a:ea typeface="Consolas" pitchFamily="34" charset="-122"/>
                <a:cs typeface="Consolas" pitchFamily="34" charset="-120"/>
              </a:rPr>
              <a:t>video_games</a:t>
            </a:r>
            <a:r>
              <a:rPr lang="en-US" sz="950" dirty="0">
                <a:solidFill>
                  <a:srgbClr val="D7E5D8"/>
                </a:solidFill>
                <a:latin typeface="Consolas" pitchFamily="34" charset="0"/>
                <a:ea typeface="Consolas" pitchFamily="34" charset="-122"/>
                <a:cs typeface="Consolas" pitchFamily="34" charset="-120"/>
              </a:rPr>
              <a:t> (</a:t>
            </a:r>
          </a:p>
          <a:p>
            <a:pPr>
              <a:lnSpc>
                <a:spcPts val="1550"/>
              </a:lnSpc>
            </a:pPr>
            <a:r>
              <a:rPr lang="en-US" sz="950" dirty="0">
                <a:solidFill>
                  <a:srgbClr val="D7E5D8"/>
                </a:solidFill>
                <a:latin typeface="Consolas" pitchFamily="34" charset="0"/>
                <a:ea typeface="Consolas" pitchFamily="34" charset="-122"/>
                <a:cs typeface="Consolas" pitchFamily="34" charset="-120"/>
              </a:rPr>
              <a:t>    </a:t>
            </a:r>
            <a:r>
              <a:rPr lang="en-US" sz="950" dirty="0" err="1">
                <a:solidFill>
                  <a:srgbClr val="D7E5D8"/>
                </a:solidFill>
                <a:latin typeface="Consolas" pitchFamily="34" charset="0"/>
                <a:ea typeface="Consolas" pitchFamily="34" charset="-122"/>
                <a:cs typeface="Consolas" pitchFamily="34" charset="-120"/>
              </a:rPr>
              <a:t>game_id</a:t>
            </a:r>
            <a:r>
              <a:rPr lang="en-US" sz="950" dirty="0">
                <a:solidFill>
                  <a:srgbClr val="D7E5D8"/>
                </a:solidFill>
                <a:latin typeface="Consolas" pitchFamily="34" charset="0"/>
                <a:ea typeface="Consolas" pitchFamily="34" charset="-122"/>
                <a:cs typeface="Consolas" pitchFamily="34" charset="-120"/>
              </a:rPr>
              <a:t> INT AUTO_INCREMENT PRIMARY KEY,</a:t>
            </a:r>
          </a:p>
          <a:p>
            <a:pPr>
              <a:lnSpc>
                <a:spcPts val="1550"/>
              </a:lnSpc>
            </a:pPr>
            <a:r>
              <a:rPr lang="en-US" sz="950" dirty="0">
                <a:solidFill>
                  <a:srgbClr val="D7E5D8"/>
                </a:solidFill>
                <a:latin typeface="Consolas" pitchFamily="34" charset="0"/>
                <a:ea typeface="Consolas" pitchFamily="34" charset="-122"/>
                <a:cs typeface="Consolas" pitchFamily="34" charset="-120"/>
              </a:rPr>
              <a:t>    name VARCHAR(150) NOT NULL,</a:t>
            </a:r>
          </a:p>
          <a:p>
            <a:pPr>
              <a:lnSpc>
                <a:spcPts val="1550"/>
              </a:lnSpc>
            </a:pPr>
            <a:r>
              <a:rPr lang="en-US" sz="950" dirty="0">
                <a:solidFill>
                  <a:srgbClr val="D7E5D8"/>
                </a:solidFill>
                <a:latin typeface="Consolas" pitchFamily="34" charset="0"/>
                <a:ea typeface="Consolas" pitchFamily="34" charset="-122"/>
                <a:cs typeface="Consolas" pitchFamily="34" charset="-120"/>
              </a:rPr>
              <a:t>    platform VARCHAR(50) NOT NULL,</a:t>
            </a:r>
          </a:p>
          <a:p>
            <a:pPr>
              <a:lnSpc>
                <a:spcPts val="1550"/>
              </a:lnSpc>
            </a:pPr>
            <a:r>
              <a:rPr lang="en-US" sz="950" dirty="0">
                <a:solidFill>
                  <a:srgbClr val="D7E5D8"/>
                </a:solidFill>
                <a:latin typeface="Consolas" pitchFamily="34" charset="0"/>
                <a:ea typeface="Consolas" pitchFamily="34" charset="-122"/>
                <a:cs typeface="Consolas" pitchFamily="34" charset="-120"/>
              </a:rPr>
              <a:t>    year </a:t>
            </a:r>
            <a:r>
              <a:rPr lang="en-US" sz="950" dirty="0" err="1">
                <a:solidFill>
                  <a:srgbClr val="D7E5D8"/>
                </a:solidFill>
                <a:latin typeface="Consolas" pitchFamily="34" charset="0"/>
                <a:ea typeface="Consolas" pitchFamily="34" charset="-122"/>
                <a:cs typeface="Consolas" pitchFamily="34" charset="-120"/>
              </a:rPr>
              <a:t>YEAR</a:t>
            </a:r>
            <a:r>
              <a:rPr lang="en-US" sz="950" dirty="0">
                <a:solidFill>
                  <a:srgbClr val="D7E5D8"/>
                </a:solidFill>
                <a:latin typeface="Consolas" pitchFamily="34" charset="0"/>
                <a:ea typeface="Consolas" pitchFamily="34" charset="-122"/>
                <a:cs typeface="Consolas" pitchFamily="34" charset="-120"/>
              </a:rPr>
              <a:t>,</a:t>
            </a:r>
          </a:p>
          <a:p>
            <a:pPr>
              <a:lnSpc>
                <a:spcPts val="1550"/>
              </a:lnSpc>
            </a:pPr>
            <a:r>
              <a:rPr lang="en-US" sz="950" dirty="0">
                <a:solidFill>
                  <a:srgbClr val="D7E5D8"/>
                </a:solidFill>
                <a:latin typeface="Consolas" pitchFamily="34" charset="0"/>
                <a:ea typeface="Consolas" pitchFamily="34" charset="-122"/>
                <a:cs typeface="Consolas" pitchFamily="34" charset="-120"/>
              </a:rPr>
              <a:t>    genre VARCHAR(50) NOT NULL,</a:t>
            </a:r>
          </a:p>
          <a:p>
            <a:pPr>
              <a:lnSpc>
                <a:spcPts val="1550"/>
              </a:lnSpc>
            </a:pPr>
            <a:r>
              <a:rPr lang="en-US" sz="950" dirty="0">
                <a:solidFill>
                  <a:srgbClr val="D7E5D8"/>
                </a:solidFill>
                <a:latin typeface="Consolas" pitchFamily="34" charset="0"/>
                <a:ea typeface="Consolas" pitchFamily="34" charset="-122"/>
                <a:cs typeface="Consolas" pitchFamily="34" charset="-120"/>
              </a:rPr>
              <a:t>    publisher VARCHAR(100),</a:t>
            </a:r>
          </a:p>
          <a:p>
            <a:pPr>
              <a:lnSpc>
                <a:spcPts val="1550"/>
              </a:lnSpc>
            </a:pPr>
            <a:r>
              <a:rPr lang="en-US" sz="950" dirty="0">
                <a:solidFill>
                  <a:srgbClr val="D7E5D8"/>
                </a:solidFill>
                <a:latin typeface="Consolas" pitchFamily="34" charset="0"/>
                <a:ea typeface="Consolas" pitchFamily="34" charset="-122"/>
                <a:cs typeface="Consolas" pitchFamily="34" charset="-120"/>
              </a:rPr>
              <a:t>    </a:t>
            </a:r>
            <a:r>
              <a:rPr lang="en-US" sz="950" dirty="0" err="1">
                <a:solidFill>
                  <a:srgbClr val="D7E5D8"/>
                </a:solidFill>
                <a:latin typeface="Consolas" pitchFamily="34" charset="0"/>
                <a:ea typeface="Consolas" pitchFamily="34" charset="-122"/>
                <a:cs typeface="Consolas" pitchFamily="34" charset="-120"/>
              </a:rPr>
              <a:t>na_sales</a:t>
            </a:r>
            <a:r>
              <a:rPr lang="en-US" sz="950" dirty="0">
                <a:solidFill>
                  <a:srgbClr val="D7E5D8"/>
                </a:solidFill>
                <a:latin typeface="Consolas" pitchFamily="34" charset="0"/>
                <a:ea typeface="Consolas" pitchFamily="34" charset="-122"/>
                <a:cs typeface="Consolas" pitchFamily="34" charset="-120"/>
              </a:rPr>
              <a:t> DECIMAL(6,2) DEFAULT 0,</a:t>
            </a:r>
          </a:p>
          <a:p>
            <a:pPr>
              <a:lnSpc>
                <a:spcPts val="1550"/>
              </a:lnSpc>
            </a:pPr>
            <a:r>
              <a:rPr lang="en-US" sz="950" dirty="0">
                <a:solidFill>
                  <a:srgbClr val="D7E5D8"/>
                </a:solidFill>
                <a:latin typeface="Consolas" pitchFamily="34" charset="0"/>
                <a:ea typeface="Consolas" pitchFamily="34" charset="-122"/>
                <a:cs typeface="Consolas" pitchFamily="34" charset="-120"/>
              </a:rPr>
              <a:t>    </a:t>
            </a:r>
            <a:r>
              <a:rPr lang="en-US" sz="950" dirty="0" err="1">
                <a:solidFill>
                  <a:srgbClr val="D7E5D8"/>
                </a:solidFill>
                <a:latin typeface="Consolas" pitchFamily="34" charset="0"/>
                <a:ea typeface="Consolas" pitchFamily="34" charset="-122"/>
                <a:cs typeface="Consolas" pitchFamily="34" charset="-120"/>
              </a:rPr>
              <a:t>eu_sales</a:t>
            </a:r>
            <a:r>
              <a:rPr lang="en-US" sz="950" dirty="0">
                <a:solidFill>
                  <a:srgbClr val="D7E5D8"/>
                </a:solidFill>
                <a:latin typeface="Consolas" pitchFamily="34" charset="0"/>
                <a:ea typeface="Consolas" pitchFamily="34" charset="-122"/>
                <a:cs typeface="Consolas" pitchFamily="34" charset="-120"/>
              </a:rPr>
              <a:t> DECIMAL(6,2) DEFAULT 0,</a:t>
            </a:r>
          </a:p>
          <a:p>
            <a:pPr>
              <a:lnSpc>
                <a:spcPts val="1550"/>
              </a:lnSpc>
            </a:pPr>
            <a:r>
              <a:rPr lang="en-US" sz="950" dirty="0">
                <a:solidFill>
                  <a:srgbClr val="D7E5D8"/>
                </a:solidFill>
                <a:latin typeface="Consolas" pitchFamily="34" charset="0"/>
                <a:ea typeface="Consolas" pitchFamily="34" charset="-122"/>
                <a:cs typeface="Consolas" pitchFamily="34" charset="-120"/>
              </a:rPr>
              <a:t>    </a:t>
            </a:r>
            <a:r>
              <a:rPr lang="en-US" sz="950" dirty="0" err="1">
                <a:solidFill>
                  <a:srgbClr val="D7E5D8"/>
                </a:solidFill>
                <a:latin typeface="Consolas" pitchFamily="34" charset="0"/>
                <a:ea typeface="Consolas" pitchFamily="34" charset="-122"/>
                <a:cs typeface="Consolas" pitchFamily="34" charset="-120"/>
              </a:rPr>
              <a:t>jp_sales</a:t>
            </a:r>
            <a:r>
              <a:rPr lang="en-US" sz="950" dirty="0">
                <a:solidFill>
                  <a:srgbClr val="D7E5D8"/>
                </a:solidFill>
                <a:latin typeface="Consolas" pitchFamily="34" charset="0"/>
                <a:ea typeface="Consolas" pitchFamily="34" charset="-122"/>
                <a:cs typeface="Consolas" pitchFamily="34" charset="-120"/>
              </a:rPr>
              <a:t> DECIMAL(6,2) DEFAULT 0,</a:t>
            </a:r>
          </a:p>
          <a:p>
            <a:pPr>
              <a:lnSpc>
                <a:spcPts val="1550"/>
              </a:lnSpc>
            </a:pPr>
            <a:r>
              <a:rPr lang="en-US" sz="950" dirty="0">
                <a:solidFill>
                  <a:srgbClr val="D7E5D8"/>
                </a:solidFill>
                <a:latin typeface="Consolas" pitchFamily="34" charset="0"/>
                <a:ea typeface="Consolas" pitchFamily="34" charset="-122"/>
                <a:cs typeface="Consolas" pitchFamily="34" charset="-120"/>
              </a:rPr>
              <a:t>    </a:t>
            </a:r>
            <a:r>
              <a:rPr lang="en-US" sz="950" dirty="0" err="1">
                <a:solidFill>
                  <a:srgbClr val="D7E5D8"/>
                </a:solidFill>
                <a:latin typeface="Consolas" pitchFamily="34" charset="0"/>
                <a:ea typeface="Consolas" pitchFamily="34" charset="-122"/>
                <a:cs typeface="Consolas" pitchFamily="34" charset="-120"/>
              </a:rPr>
              <a:t>other_sales</a:t>
            </a:r>
            <a:r>
              <a:rPr lang="en-US" sz="950" dirty="0">
                <a:solidFill>
                  <a:srgbClr val="D7E5D8"/>
                </a:solidFill>
                <a:latin typeface="Consolas" pitchFamily="34" charset="0"/>
                <a:ea typeface="Consolas" pitchFamily="34" charset="-122"/>
                <a:cs typeface="Consolas" pitchFamily="34" charset="-120"/>
              </a:rPr>
              <a:t> DECIMAL(6,2) DEFAULT 0,</a:t>
            </a:r>
          </a:p>
          <a:p>
            <a:pPr>
              <a:lnSpc>
                <a:spcPts val="1550"/>
              </a:lnSpc>
            </a:pPr>
            <a:r>
              <a:rPr lang="en-US" sz="950" dirty="0">
                <a:solidFill>
                  <a:srgbClr val="D7E5D8"/>
                </a:solidFill>
                <a:latin typeface="Consolas" pitchFamily="34" charset="0"/>
                <a:ea typeface="Consolas" pitchFamily="34" charset="-122"/>
                <a:cs typeface="Consolas" pitchFamily="34" charset="-120"/>
              </a:rPr>
              <a:t>    </a:t>
            </a:r>
            <a:r>
              <a:rPr lang="en-US" sz="950" dirty="0" err="1">
                <a:solidFill>
                  <a:srgbClr val="D7E5D8"/>
                </a:solidFill>
                <a:latin typeface="Consolas" pitchFamily="34" charset="0"/>
                <a:ea typeface="Consolas" pitchFamily="34" charset="-122"/>
                <a:cs typeface="Consolas" pitchFamily="34" charset="-120"/>
              </a:rPr>
              <a:t>global_sales</a:t>
            </a:r>
            <a:r>
              <a:rPr lang="en-US" sz="950" dirty="0">
                <a:solidFill>
                  <a:srgbClr val="D7E5D8"/>
                </a:solidFill>
                <a:latin typeface="Consolas" pitchFamily="34" charset="0"/>
                <a:ea typeface="Consolas" pitchFamily="34" charset="-122"/>
                <a:cs typeface="Consolas" pitchFamily="34" charset="-120"/>
              </a:rPr>
              <a:t> DECIMAL(6,2) DEFAULT 0</a:t>
            </a:r>
          </a:p>
          <a:p>
            <a:pPr>
              <a:lnSpc>
                <a:spcPts val="1550"/>
              </a:lnSpc>
            </a:pPr>
            <a:r>
              <a:rPr lang="en-US" sz="950" dirty="0">
                <a:solidFill>
                  <a:srgbClr val="D7E5D8"/>
                </a:solidFill>
                <a:latin typeface="Consolas" pitchFamily="34" charset="0"/>
                <a:ea typeface="Consolas" pitchFamily="34" charset="-122"/>
                <a:cs typeface="Consolas" pitchFamily="34" charset="-120"/>
              </a:rPr>
              <a:t>);</a:t>
            </a:r>
          </a:p>
        </p:txBody>
      </p:sp>
      <p:sp>
        <p:nvSpPr>
          <p:cNvPr id="11" name="Text 9"/>
          <p:cNvSpPr/>
          <p:nvPr/>
        </p:nvSpPr>
        <p:spPr>
          <a:xfrm>
            <a:off x="674727" y="5733574"/>
            <a:ext cx="2862858" cy="313253"/>
          </a:xfrm>
          <a:prstGeom prst="rect">
            <a:avLst/>
          </a:prstGeom>
          <a:noFill/>
          <a:ln/>
        </p:spPr>
        <p:txBody>
          <a:bodyPr wrap="none" lIns="0" tIns="0" rIns="0" bIns="0" rtlCol="0" anchor="t"/>
          <a:lstStyle/>
          <a:p>
            <a:pPr marL="0" indent="0" algn="l">
              <a:lnSpc>
                <a:spcPts val="2450"/>
              </a:lnSpc>
              <a:buNone/>
            </a:pPr>
            <a:r>
              <a:rPr lang="en-US" sz="1950" b="1" dirty="0">
                <a:solidFill>
                  <a:srgbClr val="F0F4F1"/>
                </a:solidFill>
                <a:latin typeface="Syne Extra Bold" pitchFamily="34" charset="0"/>
                <a:ea typeface="Syne Extra Bold" pitchFamily="34" charset="-122"/>
                <a:cs typeface="Syne Extra Bold" pitchFamily="34" charset="-120"/>
              </a:rPr>
              <a:t>Data Cleaning</a:t>
            </a:r>
            <a:endParaRPr lang="en-US" sz="1950" dirty="0"/>
          </a:p>
        </p:txBody>
      </p:sp>
      <p:sp>
        <p:nvSpPr>
          <p:cNvPr id="12" name="Shape 10"/>
          <p:cNvSpPr/>
          <p:nvPr/>
        </p:nvSpPr>
        <p:spPr>
          <a:xfrm>
            <a:off x="674727" y="6234708"/>
            <a:ext cx="13280946" cy="789027"/>
          </a:xfrm>
          <a:prstGeom prst="roundRect">
            <a:avLst>
              <a:gd name="adj" fmla="val 6670"/>
            </a:avLst>
          </a:prstGeom>
          <a:solidFill>
            <a:srgbClr val="222D32"/>
          </a:solidFill>
          <a:ln/>
        </p:spPr>
        <p:txBody>
          <a:bodyPr/>
          <a:lstStyle/>
          <a:p>
            <a:endParaRPr lang="en-US"/>
          </a:p>
        </p:txBody>
      </p:sp>
      <p:sp>
        <p:nvSpPr>
          <p:cNvPr id="13" name="Shape 11"/>
          <p:cNvSpPr/>
          <p:nvPr/>
        </p:nvSpPr>
        <p:spPr>
          <a:xfrm>
            <a:off x="668536" y="6234708"/>
            <a:ext cx="13293328" cy="789027"/>
          </a:xfrm>
          <a:prstGeom prst="roundRect">
            <a:avLst>
              <a:gd name="adj" fmla="val 2382"/>
            </a:avLst>
          </a:prstGeom>
          <a:solidFill>
            <a:srgbClr val="222D32"/>
          </a:solidFill>
          <a:ln/>
        </p:spPr>
        <p:txBody>
          <a:bodyPr anchor="ctr"/>
          <a:lstStyle/>
          <a:p>
            <a:pPr>
              <a:lnSpc>
                <a:spcPct val="150000"/>
              </a:lnSpc>
            </a:pPr>
            <a:endParaRPr lang="en-US" dirty="0"/>
          </a:p>
        </p:txBody>
      </p:sp>
      <p:sp>
        <p:nvSpPr>
          <p:cNvPr id="14" name="Text 12"/>
          <p:cNvSpPr/>
          <p:nvPr/>
        </p:nvSpPr>
        <p:spPr>
          <a:xfrm>
            <a:off x="793790" y="6328648"/>
            <a:ext cx="13042821" cy="601147"/>
          </a:xfrm>
          <a:prstGeom prst="rect">
            <a:avLst/>
          </a:prstGeom>
          <a:noFill/>
          <a:ln/>
        </p:spPr>
        <p:txBody>
          <a:bodyPr wrap="square" lIns="0" tIns="0" rIns="0" bIns="0" rtlCol="0" anchor="t"/>
          <a:lstStyle/>
          <a:p>
            <a:pPr>
              <a:lnSpc>
                <a:spcPts val="1550"/>
              </a:lnSpc>
            </a:pPr>
            <a:r>
              <a:rPr lang="en-US" sz="950" dirty="0">
                <a:solidFill>
                  <a:srgbClr val="D7E5D8"/>
                </a:solidFill>
                <a:latin typeface="Consolas" pitchFamily="34" charset="0"/>
                <a:ea typeface="Consolas" pitchFamily="34" charset="-122"/>
                <a:cs typeface="Consolas" pitchFamily="34" charset="-120"/>
              </a:rPr>
              <a:t>UPDATE </a:t>
            </a:r>
            <a:r>
              <a:rPr lang="en-US" sz="950" dirty="0" err="1">
                <a:solidFill>
                  <a:srgbClr val="D7E5D8"/>
                </a:solidFill>
                <a:latin typeface="Consolas" pitchFamily="34" charset="0"/>
                <a:ea typeface="Consolas" pitchFamily="34" charset="-122"/>
                <a:cs typeface="Consolas" pitchFamily="34" charset="-120"/>
              </a:rPr>
              <a:t>video_games</a:t>
            </a:r>
            <a:endParaRPr lang="en-US" sz="950" dirty="0">
              <a:solidFill>
                <a:srgbClr val="D7E5D8"/>
              </a:solidFill>
              <a:latin typeface="Consolas" pitchFamily="34" charset="0"/>
              <a:ea typeface="Consolas" pitchFamily="34" charset="-122"/>
              <a:cs typeface="Consolas" pitchFamily="34" charset="-120"/>
            </a:endParaRPr>
          </a:p>
          <a:p>
            <a:pPr>
              <a:lnSpc>
                <a:spcPts val="1550"/>
              </a:lnSpc>
            </a:pPr>
            <a:r>
              <a:rPr lang="en-US" sz="950" dirty="0">
                <a:solidFill>
                  <a:srgbClr val="D7E5D8"/>
                </a:solidFill>
                <a:latin typeface="Consolas" pitchFamily="34" charset="0"/>
                <a:ea typeface="Consolas" pitchFamily="34" charset="-122"/>
                <a:cs typeface="Consolas" pitchFamily="34" charset="-120"/>
              </a:rPr>
              <a:t>SET year = 1979</a:t>
            </a:r>
          </a:p>
          <a:p>
            <a:pPr>
              <a:lnSpc>
                <a:spcPts val="1550"/>
              </a:lnSpc>
            </a:pPr>
            <a:r>
              <a:rPr lang="en-US" sz="950" dirty="0">
                <a:solidFill>
                  <a:srgbClr val="D7E5D8"/>
                </a:solidFill>
                <a:latin typeface="Consolas" pitchFamily="34" charset="0"/>
                <a:ea typeface="Consolas" pitchFamily="34" charset="-122"/>
                <a:cs typeface="Consolas" pitchFamily="34" charset="-120"/>
              </a:rPr>
              <a:t>WHERE year = 0;</a:t>
            </a:r>
          </a:p>
        </p:txBody>
      </p:sp>
      <p:sp>
        <p:nvSpPr>
          <p:cNvPr id="15" name="Shape 13"/>
          <p:cNvSpPr/>
          <p:nvPr/>
        </p:nvSpPr>
        <p:spPr>
          <a:xfrm>
            <a:off x="674727" y="7164705"/>
            <a:ext cx="13280946" cy="532328"/>
          </a:xfrm>
          <a:prstGeom prst="roundRect">
            <a:avLst>
              <a:gd name="adj" fmla="val 9887"/>
            </a:avLst>
          </a:prstGeom>
          <a:solidFill>
            <a:srgbClr val="334805"/>
          </a:solidFill>
          <a:ln/>
        </p:spPr>
        <p:txBody>
          <a:bodyPr/>
          <a:lstStyle/>
          <a:p>
            <a:endParaRPr lang="en-US"/>
          </a:p>
        </p:txBody>
      </p:sp>
      <p:pic>
        <p:nvPicPr>
          <p:cNvPr id="16" name="Image 0" descr="preencoded.png"/>
          <p:cNvPicPr>
            <a:picLocks noChangeAspect="1"/>
          </p:cNvPicPr>
          <p:nvPr/>
        </p:nvPicPr>
        <p:blipFill>
          <a:blip r:embed="rId3"/>
          <a:stretch>
            <a:fillRect/>
          </a:stretch>
        </p:blipFill>
        <p:spPr>
          <a:xfrm>
            <a:off x="799981" y="7348776"/>
            <a:ext cx="156567" cy="125254"/>
          </a:xfrm>
          <a:prstGeom prst="rect">
            <a:avLst/>
          </a:prstGeom>
        </p:spPr>
      </p:pic>
      <p:sp>
        <p:nvSpPr>
          <p:cNvPr id="17" name="Text 14"/>
          <p:cNvSpPr/>
          <p:nvPr/>
        </p:nvSpPr>
        <p:spPr>
          <a:xfrm>
            <a:off x="1081802" y="7321272"/>
            <a:ext cx="12748617" cy="200382"/>
          </a:xfrm>
          <a:prstGeom prst="rect">
            <a:avLst/>
          </a:prstGeom>
          <a:noFill/>
          <a:ln/>
        </p:spPr>
        <p:txBody>
          <a:bodyPr wrap="none" lIns="0" tIns="0" rIns="0" bIns="0" rtlCol="0" anchor="t"/>
          <a:lstStyle/>
          <a:p>
            <a:pPr marL="0" indent="0" algn="l">
              <a:lnSpc>
                <a:spcPts val="1550"/>
              </a:lnSpc>
              <a:buNone/>
            </a:pPr>
            <a:r>
              <a:rPr lang="en-US" sz="950" b="1" dirty="0">
                <a:solidFill>
                  <a:srgbClr val="FFFFFF"/>
                </a:solidFill>
                <a:latin typeface="Syne" pitchFamily="34" charset="0"/>
                <a:ea typeface="Syne" pitchFamily="34" charset="-122"/>
                <a:cs typeface="Syne" pitchFamily="34" charset="-120"/>
              </a:rPr>
              <a:t>Insight:</a:t>
            </a:r>
            <a:r>
              <a:rPr lang="en-US" sz="950" dirty="0">
                <a:solidFill>
                  <a:srgbClr val="FFFFFF"/>
                </a:solidFill>
                <a:latin typeface="Syne" pitchFamily="34" charset="0"/>
                <a:ea typeface="Syne" pitchFamily="34" charset="-122"/>
                <a:cs typeface="Syne" pitchFamily="34" charset="-120"/>
              </a:rPr>
              <a:t> Ensures data consistency by correcting invalid year entries.</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Analytical Queries and Insights</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The following queries provide deep insights into video game sales patterns, market trends, and performance metrics across different dimensions including time, geography, platforms, and publishers.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5813" y="625912"/>
            <a:ext cx="8878729" cy="491133"/>
          </a:xfrm>
          <a:prstGeom prst="rect">
            <a:avLst/>
          </a:prstGeom>
          <a:noFill/>
          <a:ln/>
        </p:spPr>
        <p:txBody>
          <a:bodyPr wrap="none" lIns="0" tIns="0" rIns="0" bIns="0" rtlCol="0" anchor="t"/>
          <a:lstStyle/>
          <a:p>
            <a:pPr marL="0" indent="0" algn="l">
              <a:lnSpc>
                <a:spcPts val="3850"/>
              </a:lnSpc>
              <a:buNone/>
            </a:pPr>
            <a:r>
              <a:rPr lang="en-US" sz="3050" b="1" dirty="0">
                <a:solidFill>
                  <a:srgbClr val="000000"/>
                </a:solidFill>
                <a:latin typeface="Syne Extra Bold" pitchFamily="34" charset="0"/>
                <a:ea typeface="Syne Extra Bold" pitchFamily="34" charset="-122"/>
                <a:cs typeface="Syne Extra Bold" pitchFamily="34" charset="-120"/>
              </a:rPr>
              <a:t>1️⃣</a:t>
            </a:r>
            <a:r>
              <a:rPr lang="en-US" sz="3050" b="1" dirty="0">
                <a:solidFill>
                  <a:srgbClr val="F0F4F1"/>
                </a:solidFill>
                <a:latin typeface="Syne Extra Bold" pitchFamily="34" charset="0"/>
                <a:ea typeface="Syne Extra Bold" pitchFamily="34" charset="-122"/>
                <a:cs typeface="Syne Extra Bold" pitchFamily="34" charset="-120"/>
              </a:rPr>
              <a:t> Total Global Sales per Year</a:t>
            </a:r>
            <a:endParaRPr lang="en-US" sz="3050" dirty="0"/>
          </a:p>
        </p:txBody>
      </p:sp>
      <p:sp>
        <p:nvSpPr>
          <p:cNvPr id="3" name="Shape 1"/>
          <p:cNvSpPr/>
          <p:nvPr/>
        </p:nvSpPr>
        <p:spPr>
          <a:xfrm>
            <a:off x="785813" y="1431369"/>
            <a:ext cx="13058775" cy="1493044"/>
          </a:xfrm>
          <a:prstGeom prst="roundRect">
            <a:avLst>
              <a:gd name="adj" fmla="val 4422"/>
            </a:avLst>
          </a:prstGeom>
          <a:solidFill>
            <a:srgbClr val="222D32"/>
          </a:solidFill>
          <a:ln/>
        </p:spPr>
        <p:txBody>
          <a:bodyPr/>
          <a:lstStyle/>
          <a:p>
            <a:endParaRPr lang="en-US"/>
          </a:p>
        </p:txBody>
      </p:sp>
      <p:sp>
        <p:nvSpPr>
          <p:cNvPr id="4" name="Shape 2"/>
          <p:cNvSpPr/>
          <p:nvPr/>
        </p:nvSpPr>
        <p:spPr>
          <a:xfrm>
            <a:off x="770096" y="1431369"/>
            <a:ext cx="13074491" cy="1493044"/>
          </a:xfrm>
          <a:prstGeom prst="roundRect">
            <a:avLst>
              <a:gd name="adj" fmla="val 1579"/>
            </a:avLst>
          </a:prstGeom>
          <a:solidFill>
            <a:srgbClr val="222D32"/>
          </a:solidFill>
          <a:ln/>
        </p:spPr>
        <p:txBody>
          <a:bodyPr/>
          <a:lstStyle/>
          <a:p>
            <a:endParaRPr lang="en-US"/>
          </a:p>
        </p:txBody>
      </p:sp>
      <p:sp>
        <p:nvSpPr>
          <p:cNvPr id="5" name="Text 3"/>
          <p:cNvSpPr/>
          <p:nvPr/>
        </p:nvSpPr>
        <p:spPr>
          <a:xfrm>
            <a:off x="935117" y="1549241"/>
            <a:ext cx="12760166" cy="1257300"/>
          </a:xfrm>
          <a:prstGeom prst="rect">
            <a:avLst/>
          </a:prstGeom>
          <a:noFill/>
          <a:ln/>
        </p:spPr>
        <p:txBody>
          <a:bodyPr wrap="square" lIns="0" tIns="0" rIns="0" bIns="0" rtlCol="0" anchor="ctr"/>
          <a:lstStyle/>
          <a:p>
            <a:pPr>
              <a:lnSpc>
                <a:spcPct val="150000"/>
              </a:lnSpc>
            </a:pPr>
            <a:r>
              <a:rPr lang="en-US" sz="1200" dirty="0">
                <a:solidFill>
                  <a:srgbClr val="D7E5D8"/>
                </a:solidFill>
                <a:latin typeface="Consolas" pitchFamily="34" charset="0"/>
                <a:ea typeface="Consolas" pitchFamily="34" charset="-122"/>
                <a:cs typeface="Consolas" pitchFamily="34" charset="-120"/>
              </a:rPr>
              <a:t>SELECT year, ROUND(SUM(</a:t>
            </a:r>
            <a:r>
              <a:rPr lang="en-US" sz="1200" dirty="0" err="1">
                <a:solidFill>
                  <a:srgbClr val="D7E5D8"/>
                </a:solidFill>
                <a:latin typeface="Consolas" pitchFamily="34" charset="0"/>
                <a:ea typeface="Consolas" pitchFamily="34" charset="-122"/>
                <a:cs typeface="Consolas" pitchFamily="34" charset="-120"/>
              </a:rPr>
              <a:t>global_sales</a:t>
            </a:r>
            <a:r>
              <a:rPr lang="en-US" sz="1200" dirty="0">
                <a:solidFill>
                  <a:srgbClr val="D7E5D8"/>
                </a:solidFill>
                <a:latin typeface="Consolas" pitchFamily="34" charset="0"/>
                <a:ea typeface="Consolas" pitchFamily="34" charset="-122"/>
                <a:cs typeface="Consolas" pitchFamily="34" charset="-120"/>
              </a:rPr>
              <a:t>),2) AS </a:t>
            </a:r>
            <a:r>
              <a:rPr lang="en-US" sz="1200" dirty="0" err="1">
                <a:solidFill>
                  <a:srgbClr val="D7E5D8"/>
                </a:solidFill>
                <a:latin typeface="Consolas" pitchFamily="34" charset="0"/>
                <a:ea typeface="Consolas" pitchFamily="34" charset="-122"/>
                <a:cs typeface="Consolas" pitchFamily="34" charset="-120"/>
              </a:rPr>
              <a:t>total_global_sales</a:t>
            </a:r>
            <a:endParaRPr lang="en-US" sz="1200" dirty="0">
              <a:solidFill>
                <a:srgbClr val="D7E5D8"/>
              </a:solidFill>
              <a:latin typeface="Consolas" pitchFamily="34" charset="0"/>
              <a:ea typeface="Consolas" pitchFamily="34" charset="-122"/>
              <a:cs typeface="Consolas" pitchFamily="34" charset="-120"/>
            </a:endParaRPr>
          </a:p>
          <a:p>
            <a:pPr>
              <a:lnSpc>
                <a:spcPct val="150000"/>
              </a:lnSpc>
            </a:pPr>
            <a:r>
              <a:rPr lang="en-US" sz="1200" dirty="0">
                <a:solidFill>
                  <a:srgbClr val="D7E5D8"/>
                </a:solidFill>
                <a:latin typeface="Consolas" pitchFamily="34" charset="0"/>
                <a:ea typeface="Consolas" pitchFamily="34" charset="-122"/>
                <a:cs typeface="Consolas" pitchFamily="34" charset="-120"/>
              </a:rPr>
              <a:t>FROM </a:t>
            </a:r>
            <a:r>
              <a:rPr lang="en-US" sz="1200" dirty="0" err="1">
                <a:solidFill>
                  <a:srgbClr val="D7E5D8"/>
                </a:solidFill>
                <a:latin typeface="Consolas" pitchFamily="34" charset="0"/>
                <a:ea typeface="Consolas" pitchFamily="34" charset="-122"/>
                <a:cs typeface="Consolas" pitchFamily="34" charset="-120"/>
              </a:rPr>
              <a:t>video_games</a:t>
            </a:r>
            <a:endParaRPr lang="en-US" sz="1200" dirty="0">
              <a:solidFill>
                <a:srgbClr val="D7E5D8"/>
              </a:solidFill>
              <a:latin typeface="Consolas" pitchFamily="34" charset="0"/>
              <a:ea typeface="Consolas" pitchFamily="34" charset="-122"/>
              <a:cs typeface="Consolas" pitchFamily="34" charset="-120"/>
            </a:endParaRPr>
          </a:p>
          <a:p>
            <a:pPr>
              <a:lnSpc>
                <a:spcPct val="150000"/>
              </a:lnSpc>
            </a:pPr>
            <a:r>
              <a:rPr lang="en-US" sz="1200" dirty="0">
                <a:solidFill>
                  <a:srgbClr val="D7E5D8"/>
                </a:solidFill>
                <a:latin typeface="Consolas" pitchFamily="34" charset="0"/>
                <a:ea typeface="Consolas" pitchFamily="34" charset="-122"/>
                <a:cs typeface="Consolas" pitchFamily="34" charset="-120"/>
              </a:rPr>
              <a:t>GROUP BY year</a:t>
            </a:r>
          </a:p>
          <a:p>
            <a:pPr>
              <a:lnSpc>
                <a:spcPct val="150000"/>
              </a:lnSpc>
            </a:pPr>
            <a:r>
              <a:rPr lang="en-US" sz="1200" dirty="0">
                <a:solidFill>
                  <a:srgbClr val="D7E5D8"/>
                </a:solidFill>
                <a:latin typeface="Consolas" pitchFamily="34" charset="0"/>
                <a:ea typeface="Consolas" pitchFamily="34" charset="-122"/>
                <a:cs typeface="Consolas" pitchFamily="34" charset="-120"/>
              </a:rPr>
              <a:t>ORDER BY year ASC;</a:t>
            </a:r>
          </a:p>
        </p:txBody>
      </p:sp>
      <p:sp>
        <p:nvSpPr>
          <p:cNvPr id="6" name="Shape 4"/>
          <p:cNvSpPr/>
          <p:nvPr/>
        </p:nvSpPr>
        <p:spPr>
          <a:xfrm>
            <a:off x="785813" y="3101221"/>
            <a:ext cx="13058775" cy="667941"/>
          </a:xfrm>
          <a:prstGeom prst="roundRect">
            <a:avLst>
              <a:gd name="adj" fmla="val 9883"/>
            </a:avLst>
          </a:prstGeom>
          <a:solidFill>
            <a:srgbClr val="334805"/>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942975" y="3335417"/>
            <a:ext cx="196453" cy="157163"/>
          </a:xfrm>
          <a:prstGeom prst="rect">
            <a:avLst/>
          </a:prstGeom>
        </p:spPr>
      </p:pic>
      <p:sp>
        <p:nvSpPr>
          <p:cNvPr id="8" name="Text 5"/>
          <p:cNvSpPr/>
          <p:nvPr/>
        </p:nvSpPr>
        <p:spPr>
          <a:xfrm>
            <a:off x="1296591" y="3297674"/>
            <a:ext cx="12390834" cy="251460"/>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Syne" pitchFamily="34" charset="0"/>
                <a:ea typeface="Syne" pitchFamily="34" charset="-122"/>
                <a:cs typeface="Syne" pitchFamily="34" charset="-120"/>
              </a:rPr>
              <a:t>Insight:</a:t>
            </a:r>
            <a:r>
              <a:rPr lang="en-US" sz="1200" dirty="0">
                <a:solidFill>
                  <a:srgbClr val="FFFFFF"/>
                </a:solidFill>
                <a:latin typeface="Syne" pitchFamily="34" charset="0"/>
                <a:ea typeface="Syne" pitchFamily="34" charset="-122"/>
                <a:cs typeface="Syne" pitchFamily="34" charset="-120"/>
              </a:rPr>
              <a:t> Identifies overall growth trends and highlights peak sales years.</a:t>
            </a:r>
            <a:endParaRPr lang="en-US" sz="1200" dirty="0"/>
          </a:p>
        </p:txBody>
      </p:sp>
      <p:sp>
        <p:nvSpPr>
          <p:cNvPr id="9" name="Shape 6"/>
          <p:cNvSpPr/>
          <p:nvPr/>
        </p:nvSpPr>
        <p:spPr>
          <a:xfrm>
            <a:off x="785813" y="4024555"/>
            <a:ext cx="13058775" cy="27265"/>
          </a:xfrm>
          <a:prstGeom prst="rect">
            <a:avLst/>
          </a:prstGeom>
          <a:solidFill>
            <a:srgbClr val="D7E5D8">
              <a:alpha val="50000"/>
            </a:srgbClr>
          </a:solidFill>
          <a:ln/>
        </p:spPr>
        <p:txBody>
          <a:bodyPr/>
          <a:lstStyle/>
          <a:p>
            <a:endParaRPr lang="en-US"/>
          </a:p>
        </p:txBody>
      </p:sp>
      <p:sp>
        <p:nvSpPr>
          <p:cNvPr id="10" name="Text 7"/>
          <p:cNvSpPr/>
          <p:nvPr/>
        </p:nvSpPr>
        <p:spPr>
          <a:xfrm>
            <a:off x="785813" y="4287560"/>
            <a:ext cx="10143887" cy="491133"/>
          </a:xfrm>
          <a:prstGeom prst="rect">
            <a:avLst/>
          </a:prstGeom>
          <a:noFill/>
          <a:ln/>
        </p:spPr>
        <p:txBody>
          <a:bodyPr wrap="none" lIns="0" tIns="0" rIns="0" bIns="0" rtlCol="0" anchor="t"/>
          <a:lstStyle/>
          <a:p>
            <a:pPr marL="0" indent="0" algn="l">
              <a:lnSpc>
                <a:spcPts val="3850"/>
              </a:lnSpc>
              <a:buNone/>
            </a:pPr>
            <a:r>
              <a:rPr lang="en-US" sz="3050" b="1" dirty="0">
                <a:solidFill>
                  <a:srgbClr val="000000"/>
                </a:solidFill>
                <a:latin typeface="Syne Extra Bold" pitchFamily="34" charset="0"/>
                <a:ea typeface="Syne Extra Bold" pitchFamily="34" charset="-122"/>
                <a:cs typeface="Syne Extra Bold" pitchFamily="34" charset="-120"/>
              </a:rPr>
              <a:t>2️⃣</a:t>
            </a:r>
            <a:r>
              <a:rPr lang="en-US" sz="3050" b="1" dirty="0">
                <a:solidFill>
                  <a:srgbClr val="F0F4F1"/>
                </a:solidFill>
                <a:latin typeface="Syne Extra Bold" pitchFamily="34" charset="0"/>
                <a:ea typeface="Syne Extra Bold" pitchFamily="34" charset="-122"/>
                <a:cs typeface="Syne Extra Bold" pitchFamily="34" charset="-120"/>
              </a:rPr>
              <a:t> Top 5 Publishers by Total Sales</a:t>
            </a:r>
            <a:endParaRPr lang="en-US" sz="3050" dirty="0"/>
          </a:p>
        </p:txBody>
      </p:sp>
      <p:sp>
        <p:nvSpPr>
          <p:cNvPr id="11" name="Shape 8"/>
          <p:cNvSpPr/>
          <p:nvPr/>
        </p:nvSpPr>
        <p:spPr>
          <a:xfrm>
            <a:off x="785813" y="5014436"/>
            <a:ext cx="13058775" cy="1744504"/>
          </a:xfrm>
          <a:prstGeom prst="roundRect">
            <a:avLst>
              <a:gd name="adj" fmla="val 3784"/>
            </a:avLst>
          </a:prstGeom>
          <a:solidFill>
            <a:srgbClr val="222D32"/>
          </a:solidFill>
          <a:ln/>
        </p:spPr>
        <p:txBody>
          <a:bodyPr/>
          <a:lstStyle/>
          <a:p>
            <a:endParaRPr lang="en-US"/>
          </a:p>
        </p:txBody>
      </p:sp>
      <p:sp>
        <p:nvSpPr>
          <p:cNvPr id="12" name="Shape 9"/>
          <p:cNvSpPr/>
          <p:nvPr/>
        </p:nvSpPr>
        <p:spPr>
          <a:xfrm>
            <a:off x="777954" y="5014436"/>
            <a:ext cx="13074491" cy="1744504"/>
          </a:xfrm>
          <a:prstGeom prst="roundRect">
            <a:avLst>
              <a:gd name="adj" fmla="val 1351"/>
            </a:avLst>
          </a:prstGeom>
          <a:solidFill>
            <a:srgbClr val="222D32"/>
          </a:solidFill>
          <a:ln/>
        </p:spPr>
        <p:txBody>
          <a:bodyPr/>
          <a:lstStyle/>
          <a:p>
            <a:endParaRPr lang="en-US"/>
          </a:p>
        </p:txBody>
      </p:sp>
      <p:sp>
        <p:nvSpPr>
          <p:cNvPr id="13" name="Text 10"/>
          <p:cNvSpPr/>
          <p:nvPr/>
        </p:nvSpPr>
        <p:spPr>
          <a:xfrm>
            <a:off x="935117" y="5132308"/>
            <a:ext cx="12760166" cy="1508760"/>
          </a:xfrm>
          <a:prstGeom prst="rect">
            <a:avLst/>
          </a:prstGeom>
          <a:noFill/>
          <a:ln/>
        </p:spPr>
        <p:txBody>
          <a:bodyPr wrap="square" lIns="0" tIns="0" rIns="0" bIns="0" rtlCol="0" anchor="ctr"/>
          <a:lstStyle/>
          <a:p>
            <a:pPr>
              <a:lnSpc>
                <a:spcPts val="1950"/>
              </a:lnSpc>
            </a:pPr>
            <a:r>
              <a:rPr lang="en-US" sz="1200" dirty="0">
                <a:solidFill>
                  <a:srgbClr val="D7E5D8"/>
                </a:solidFill>
                <a:latin typeface="Consolas" pitchFamily="34" charset="0"/>
                <a:ea typeface="Consolas" pitchFamily="34" charset="-122"/>
                <a:cs typeface="Consolas" pitchFamily="34" charset="-120"/>
              </a:rPr>
              <a:t>SELECT publisher, ROUND(SUM(</a:t>
            </a:r>
            <a:r>
              <a:rPr lang="en-US" sz="1200" dirty="0" err="1">
                <a:solidFill>
                  <a:srgbClr val="D7E5D8"/>
                </a:solidFill>
                <a:latin typeface="Consolas" pitchFamily="34" charset="0"/>
                <a:ea typeface="Consolas" pitchFamily="34" charset="-122"/>
                <a:cs typeface="Consolas" pitchFamily="34" charset="-120"/>
              </a:rPr>
              <a:t>global_sales</a:t>
            </a:r>
            <a:r>
              <a:rPr lang="en-US" sz="1200" dirty="0">
                <a:solidFill>
                  <a:srgbClr val="D7E5D8"/>
                </a:solidFill>
                <a:latin typeface="Consolas" pitchFamily="34" charset="0"/>
                <a:ea typeface="Consolas" pitchFamily="34" charset="-122"/>
                <a:cs typeface="Consolas" pitchFamily="34" charset="-120"/>
              </a:rPr>
              <a:t>),2) AS </a:t>
            </a:r>
            <a:r>
              <a:rPr lang="en-US" sz="1200" dirty="0" err="1">
                <a:solidFill>
                  <a:srgbClr val="D7E5D8"/>
                </a:solidFill>
                <a:latin typeface="Consolas" pitchFamily="34" charset="0"/>
                <a:ea typeface="Consolas" pitchFamily="34" charset="-122"/>
                <a:cs typeface="Consolas" pitchFamily="34" charset="-120"/>
              </a:rPr>
              <a:t>total_sales</a:t>
            </a:r>
            <a:endParaRPr lang="en-US" sz="1200" dirty="0">
              <a:solidFill>
                <a:srgbClr val="D7E5D8"/>
              </a:solidFill>
              <a:latin typeface="Consolas" pitchFamily="34" charset="0"/>
              <a:ea typeface="Consolas" pitchFamily="34" charset="-122"/>
              <a:cs typeface="Consolas" pitchFamily="34" charset="-120"/>
            </a:endParaRPr>
          </a:p>
          <a:p>
            <a:pPr>
              <a:lnSpc>
                <a:spcPts val="1950"/>
              </a:lnSpc>
            </a:pPr>
            <a:r>
              <a:rPr lang="en-US" sz="1200" dirty="0">
                <a:solidFill>
                  <a:srgbClr val="D7E5D8"/>
                </a:solidFill>
                <a:latin typeface="Consolas" pitchFamily="34" charset="0"/>
                <a:ea typeface="Consolas" pitchFamily="34" charset="-122"/>
                <a:cs typeface="Consolas" pitchFamily="34" charset="-120"/>
              </a:rPr>
              <a:t>FROM </a:t>
            </a:r>
            <a:r>
              <a:rPr lang="en-US" sz="1200" dirty="0" err="1">
                <a:solidFill>
                  <a:srgbClr val="D7E5D8"/>
                </a:solidFill>
                <a:latin typeface="Consolas" pitchFamily="34" charset="0"/>
                <a:ea typeface="Consolas" pitchFamily="34" charset="-122"/>
                <a:cs typeface="Consolas" pitchFamily="34" charset="-120"/>
              </a:rPr>
              <a:t>video_games</a:t>
            </a:r>
            <a:endParaRPr lang="en-US" sz="1200" dirty="0">
              <a:solidFill>
                <a:srgbClr val="D7E5D8"/>
              </a:solidFill>
              <a:latin typeface="Consolas" pitchFamily="34" charset="0"/>
              <a:ea typeface="Consolas" pitchFamily="34" charset="-122"/>
              <a:cs typeface="Consolas" pitchFamily="34" charset="-120"/>
            </a:endParaRPr>
          </a:p>
          <a:p>
            <a:pPr>
              <a:lnSpc>
                <a:spcPct val="150000"/>
              </a:lnSpc>
            </a:pPr>
            <a:r>
              <a:rPr lang="en-US" sz="1200" dirty="0">
                <a:solidFill>
                  <a:srgbClr val="D7E5D8"/>
                </a:solidFill>
                <a:latin typeface="Consolas" pitchFamily="34" charset="0"/>
                <a:ea typeface="Consolas" pitchFamily="34" charset="-122"/>
                <a:cs typeface="Consolas" pitchFamily="34" charset="-120"/>
              </a:rPr>
              <a:t>GROUP BY publisher</a:t>
            </a:r>
          </a:p>
          <a:p>
            <a:pPr>
              <a:lnSpc>
                <a:spcPct val="150000"/>
              </a:lnSpc>
            </a:pPr>
            <a:r>
              <a:rPr lang="en-US" sz="1200" dirty="0">
                <a:solidFill>
                  <a:srgbClr val="D7E5D8"/>
                </a:solidFill>
                <a:latin typeface="Consolas" pitchFamily="34" charset="0"/>
                <a:ea typeface="Consolas" pitchFamily="34" charset="-122"/>
                <a:cs typeface="Consolas" pitchFamily="34" charset="-120"/>
              </a:rPr>
              <a:t>ORDER BY </a:t>
            </a:r>
            <a:r>
              <a:rPr lang="en-US" sz="1200" dirty="0" err="1">
                <a:solidFill>
                  <a:srgbClr val="D7E5D8"/>
                </a:solidFill>
                <a:latin typeface="Consolas" pitchFamily="34" charset="0"/>
                <a:ea typeface="Consolas" pitchFamily="34" charset="-122"/>
                <a:cs typeface="Consolas" pitchFamily="34" charset="-120"/>
              </a:rPr>
              <a:t>total_</a:t>
            </a:r>
            <a:r>
              <a:rPr lang="en-US" sz="1200" dirty="0" err="1">
                <a:solidFill>
                  <a:srgbClr val="D7E5D8"/>
                </a:solidFill>
                <a:latin typeface="Consolas" pitchFamily="34" charset="0"/>
              </a:rPr>
              <a:t>sales</a:t>
            </a:r>
            <a:r>
              <a:rPr lang="en-US" sz="1200" dirty="0">
                <a:solidFill>
                  <a:srgbClr val="D7E5D8"/>
                </a:solidFill>
                <a:latin typeface="Consolas" pitchFamily="34" charset="0"/>
                <a:ea typeface="Consolas" pitchFamily="34" charset="-122"/>
                <a:cs typeface="Consolas" pitchFamily="34" charset="-120"/>
              </a:rPr>
              <a:t> DESC</a:t>
            </a:r>
          </a:p>
          <a:p>
            <a:pPr>
              <a:lnSpc>
                <a:spcPct val="150000"/>
              </a:lnSpc>
            </a:pPr>
            <a:r>
              <a:rPr lang="en-US" sz="1200" dirty="0">
                <a:solidFill>
                  <a:srgbClr val="D7E5D8"/>
                </a:solidFill>
                <a:latin typeface="Consolas" pitchFamily="34" charset="0"/>
                <a:ea typeface="Consolas" pitchFamily="34" charset="-122"/>
                <a:cs typeface="Consolas" pitchFamily="34" charset="-120"/>
              </a:rPr>
              <a:t>LIMIT 5;</a:t>
            </a:r>
          </a:p>
        </p:txBody>
      </p:sp>
      <p:sp>
        <p:nvSpPr>
          <p:cNvPr id="14" name="Shape 11"/>
          <p:cNvSpPr/>
          <p:nvPr/>
        </p:nvSpPr>
        <p:spPr>
          <a:xfrm>
            <a:off x="785813" y="6935748"/>
            <a:ext cx="13058775" cy="667941"/>
          </a:xfrm>
          <a:prstGeom prst="roundRect">
            <a:avLst>
              <a:gd name="adj" fmla="val 9883"/>
            </a:avLst>
          </a:prstGeom>
          <a:solidFill>
            <a:srgbClr val="334805"/>
          </a:solidFill>
          <a:ln/>
        </p:spPr>
        <p:txBody>
          <a:bodyPr/>
          <a:lstStyle/>
          <a:p>
            <a:endParaRPr lang="en-US"/>
          </a:p>
        </p:txBody>
      </p:sp>
      <p:pic>
        <p:nvPicPr>
          <p:cNvPr id="15" name="Image 1" descr="preencoded.png"/>
          <p:cNvPicPr>
            <a:picLocks noChangeAspect="1"/>
          </p:cNvPicPr>
          <p:nvPr/>
        </p:nvPicPr>
        <p:blipFill>
          <a:blip r:embed="rId3"/>
          <a:stretch>
            <a:fillRect/>
          </a:stretch>
        </p:blipFill>
        <p:spPr>
          <a:xfrm>
            <a:off x="942975" y="7169944"/>
            <a:ext cx="196453" cy="157163"/>
          </a:xfrm>
          <a:prstGeom prst="rect">
            <a:avLst/>
          </a:prstGeom>
        </p:spPr>
      </p:pic>
      <p:sp>
        <p:nvSpPr>
          <p:cNvPr id="16" name="Text 12"/>
          <p:cNvSpPr/>
          <p:nvPr/>
        </p:nvSpPr>
        <p:spPr>
          <a:xfrm>
            <a:off x="1296591" y="7132201"/>
            <a:ext cx="12390834" cy="251460"/>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Syne" pitchFamily="34" charset="0"/>
                <a:ea typeface="Syne" pitchFamily="34" charset="-122"/>
                <a:cs typeface="Syne" pitchFamily="34" charset="-120"/>
              </a:rPr>
              <a:t>Insight:</a:t>
            </a:r>
            <a:r>
              <a:rPr lang="en-US" sz="1200" dirty="0">
                <a:solidFill>
                  <a:srgbClr val="FFFFFF"/>
                </a:solidFill>
                <a:latin typeface="Syne" pitchFamily="34" charset="0"/>
                <a:ea typeface="Syne" pitchFamily="34" charset="-122"/>
                <a:cs typeface="Syne" pitchFamily="34" charset="-120"/>
              </a:rPr>
              <a:t> Determines the industry's leading publishers by total sales volume.</a:t>
            </a:r>
            <a:endParaRPr lang="en-US" sz="1200" dirty="0"/>
          </a:p>
        </p:txBody>
      </p:sp>
      <p:pic>
        <p:nvPicPr>
          <p:cNvPr id="17" name="Picture 16" descr="A screenshot of a data&#10;&#10;AI-generated content may be incorrect.">
            <a:extLst>
              <a:ext uri="{FF2B5EF4-FFF2-40B4-BE49-F238E27FC236}">
                <a16:creationId xmlns:a16="http://schemas.microsoft.com/office/drawing/2014/main" id="{EA83A434-D25F-8C47-331B-A5AD6781D5BA}"/>
              </a:ext>
            </a:extLst>
          </p:cNvPr>
          <p:cNvPicPr>
            <a:picLocks noChangeAspect="1"/>
          </p:cNvPicPr>
          <p:nvPr/>
        </p:nvPicPr>
        <p:blipFill>
          <a:blip r:embed="rId4"/>
          <a:stretch>
            <a:fillRect/>
          </a:stretch>
        </p:blipFill>
        <p:spPr>
          <a:xfrm>
            <a:off x="10929700" y="1559066"/>
            <a:ext cx="1116892" cy="1257300"/>
          </a:xfrm>
          <a:prstGeom prst="rect">
            <a:avLst/>
          </a:prstGeom>
          <a:effectLst>
            <a:glow rad="228600">
              <a:schemeClr val="accent6">
                <a:satMod val="175000"/>
                <a:alpha val="40000"/>
              </a:schemeClr>
            </a:glow>
          </a:effectLst>
        </p:spPr>
      </p:pic>
      <p:pic>
        <p:nvPicPr>
          <p:cNvPr id="18" name="Picture 17" descr="A screenshot of a computer entertainment&#10;&#10;AI-generated content may be incorrect.">
            <a:extLst>
              <a:ext uri="{FF2B5EF4-FFF2-40B4-BE49-F238E27FC236}">
                <a16:creationId xmlns:a16="http://schemas.microsoft.com/office/drawing/2014/main" id="{3DBFE047-4DC0-04DE-4AFF-BDC4A28E362C}"/>
              </a:ext>
            </a:extLst>
          </p:cNvPr>
          <p:cNvPicPr>
            <a:picLocks noChangeAspect="1"/>
          </p:cNvPicPr>
          <p:nvPr/>
        </p:nvPicPr>
        <p:blipFill>
          <a:blip r:embed="rId5"/>
          <a:stretch>
            <a:fillRect/>
          </a:stretch>
        </p:blipFill>
        <p:spPr>
          <a:xfrm>
            <a:off x="10245133" y="5330547"/>
            <a:ext cx="2486025" cy="1057275"/>
          </a:xfrm>
          <a:prstGeom prst="rect">
            <a:avLst/>
          </a:prstGeom>
          <a:effectLst>
            <a:glow rad="228600">
              <a:schemeClr val="accent6">
                <a:satMod val="175000"/>
                <a:alpha val="40000"/>
              </a:schemeClr>
            </a:glow>
          </a:effectLst>
        </p:spPr>
      </p:pic>
      <p:sp>
        <p:nvSpPr>
          <p:cNvPr id="19" name="Rectangle: Rounded Corners 18">
            <a:extLst>
              <a:ext uri="{FF2B5EF4-FFF2-40B4-BE49-F238E27FC236}">
                <a16:creationId xmlns:a16="http://schemas.microsoft.com/office/drawing/2014/main" id="{DF4DA591-69D9-F329-086C-E59F12F379F1}"/>
              </a:ext>
            </a:extLst>
          </p:cNvPr>
          <p:cNvSpPr/>
          <p:nvPr/>
        </p:nvSpPr>
        <p:spPr>
          <a:xfrm>
            <a:off x="8292942" y="1952151"/>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01B2757-D88A-9F58-9D4E-0A134F601FD0}"/>
              </a:ext>
            </a:extLst>
          </p:cNvPr>
          <p:cNvSpPr txBox="1"/>
          <p:nvPr/>
        </p:nvSpPr>
        <p:spPr>
          <a:xfrm>
            <a:off x="8442010" y="1939786"/>
            <a:ext cx="1222532" cy="307777"/>
          </a:xfrm>
          <a:prstGeom prst="rect">
            <a:avLst/>
          </a:prstGeom>
          <a:noFill/>
        </p:spPr>
        <p:txBody>
          <a:bodyPr wrap="square" rtlCol="0">
            <a:spAutoFit/>
          </a:bodyPr>
          <a:lstStyle/>
          <a:p>
            <a:r>
              <a:rPr lang="en-US" sz="1400" dirty="0">
                <a:solidFill>
                  <a:schemeClr val="bg1"/>
                </a:solidFill>
              </a:rPr>
              <a:t>OUTPUT-&gt;</a:t>
            </a:r>
          </a:p>
        </p:txBody>
      </p:sp>
      <p:sp>
        <p:nvSpPr>
          <p:cNvPr id="21" name="Rectangle: Rounded Corners 20">
            <a:extLst>
              <a:ext uri="{FF2B5EF4-FFF2-40B4-BE49-F238E27FC236}">
                <a16:creationId xmlns:a16="http://schemas.microsoft.com/office/drawing/2014/main" id="{B4D38521-BCA4-5F56-4D2B-71C28F2C9FEC}"/>
              </a:ext>
            </a:extLst>
          </p:cNvPr>
          <p:cNvSpPr/>
          <p:nvPr/>
        </p:nvSpPr>
        <p:spPr>
          <a:xfrm>
            <a:off x="8292942" y="5705298"/>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1528177-085B-43EC-1182-8C5E8FA7F912}"/>
              </a:ext>
            </a:extLst>
          </p:cNvPr>
          <p:cNvSpPr txBox="1"/>
          <p:nvPr/>
        </p:nvSpPr>
        <p:spPr>
          <a:xfrm>
            <a:off x="8442010" y="5692933"/>
            <a:ext cx="1222532" cy="307777"/>
          </a:xfrm>
          <a:prstGeom prst="rect">
            <a:avLst/>
          </a:prstGeom>
          <a:noFill/>
        </p:spPr>
        <p:txBody>
          <a:bodyPr wrap="square" rtlCol="0">
            <a:spAutoFit/>
          </a:bodyPr>
          <a:lstStyle/>
          <a:p>
            <a:r>
              <a:rPr lang="en-US" sz="1400" dirty="0">
                <a:solidFill>
                  <a:schemeClr val="bg1"/>
                </a:solidFill>
              </a:rPr>
              <a:t>OUTPUT-&gt;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9620" y="604718"/>
            <a:ext cx="13091160" cy="900827"/>
          </a:xfrm>
          <a:prstGeom prst="rect">
            <a:avLst/>
          </a:prstGeom>
          <a:noFill/>
          <a:ln/>
        </p:spPr>
        <p:txBody>
          <a:bodyPr wrap="square" lIns="0" tIns="0" rIns="0" bIns="0" rtlCol="0" anchor="t"/>
          <a:lstStyle/>
          <a:p>
            <a:pPr marL="0" indent="0" algn="l">
              <a:lnSpc>
                <a:spcPts val="3500"/>
              </a:lnSpc>
              <a:buNone/>
            </a:pPr>
            <a:r>
              <a:rPr lang="en-US" sz="2800" b="1" dirty="0">
                <a:solidFill>
                  <a:srgbClr val="000000"/>
                </a:solidFill>
                <a:latin typeface="Syne Extra Bold" pitchFamily="34" charset="0"/>
                <a:ea typeface="Syne Extra Bold" pitchFamily="34" charset="-122"/>
                <a:cs typeface="Syne Extra Bold" pitchFamily="34" charset="-120"/>
              </a:rPr>
              <a:t>3️⃣</a:t>
            </a:r>
            <a:r>
              <a:rPr lang="en-US" sz="2800" b="1" dirty="0">
                <a:solidFill>
                  <a:srgbClr val="F0F4F1"/>
                </a:solidFill>
                <a:latin typeface="Syne Extra Bold" pitchFamily="34" charset="0"/>
                <a:ea typeface="Syne Extra Bold" pitchFamily="34" charset="-122"/>
                <a:cs typeface="Syne Extra Bold" pitchFamily="34" charset="-120"/>
              </a:rPr>
              <a:t> Most Popular Genre by Average Global Sales</a:t>
            </a:r>
            <a:endParaRPr lang="en-US" sz="2800" dirty="0"/>
          </a:p>
        </p:txBody>
      </p:sp>
      <p:sp>
        <p:nvSpPr>
          <p:cNvPr id="3" name="Shape 1"/>
          <p:cNvSpPr/>
          <p:nvPr/>
        </p:nvSpPr>
        <p:spPr>
          <a:xfrm>
            <a:off x="769620" y="1791414"/>
            <a:ext cx="13091160" cy="1586627"/>
          </a:xfrm>
          <a:prstGeom prst="roundRect">
            <a:avLst>
              <a:gd name="adj" fmla="val 3784"/>
            </a:avLst>
          </a:prstGeom>
          <a:solidFill>
            <a:srgbClr val="222D32"/>
          </a:solidFill>
          <a:ln/>
        </p:spPr>
        <p:txBody>
          <a:bodyPr/>
          <a:lstStyle/>
          <a:p>
            <a:endParaRPr lang="en-US"/>
          </a:p>
        </p:txBody>
      </p:sp>
      <p:sp>
        <p:nvSpPr>
          <p:cNvPr id="4" name="Shape 2"/>
          <p:cNvSpPr/>
          <p:nvPr/>
        </p:nvSpPr>
        <p:spPr>
          <a:xfrm>
            <a:off x="762476" y="1791414"/>
            <a:ext cx="13105448" cy="1586627"/>
          </a:xfrm>
          <a:prstGeom prst="roundRect">
            <a:avLst>
              <a:gd name="adj" fmla="val 1351"/>
            </a:avLst>
          </a:prstGeom>
          <a:solidFill>
            <a:srgbClr val="222D32"/>
          </a:solidFill>
          <a:ln/>
        </p:spPr>
        <p:txBody>
          <a:bodyPr anchor="ctr"/>
          <a:lstStyle/>
          <a:p>
            <a:pPr>
              <a:lnSpc>
                <a:spcPct val="150000"/>
              </a:lnSpc>
            </a:pPr>
            <a:endParaRPr lang="en-US" dirty="0"/>
          </a:p>
        </p:txBody>
      </p:sp>
      <p:sp>
        <p:nvSpPr>
          <p:cNvPr id="5" name="Text 3"/>
          <p:cNvSpPr/>
          <p:nvPr/>
        </p:nvSpPr>
        <p:spPr>
          <a:xfrm>
            <a:off x="905351" y="1898571"/>
            <a:ext cx="12819698" cy="1372314"/>
          </a:xfrm>
          <a:prstGeom prst="rect">
            <a:avLst/>
          </a:prstGeom>
          <a:noFill/>
          <a:ln/>
        </p:spPr>
        <p:txBody>
          <a:bodyPr wrap="square" lIns="0" tIns="0" rIns="0" bIns="0" rtlCol="0" anchor="ctr"/>
          <a:lstStyle/>
          <a:p>
            <a:pPr>
              <a:lnSpc>
                <a:spcPts val="1800"/>
              </a:lnSpc>
            </a:pPr>
            <a:r>
              <a:rPr lang="en-US" sz="1100" dirty="0">
                <a:solidFill>
                  <a:srgbClr val="D7E5D8"/>
                </a:solidFill>
                <a:latin typeface="Consolas" pitchFamily="34" charset="0"/>
                <a:ea typeface="Consolas" pitchFamily="34" charset="-122"/>
                <a:cs typeface="Consolas" pitchFamily="34" charset="-120"/>
              </a:rPr>
              <a:t>SELECT genre, ROUND(AVG(</a:t>
            </a:r>
            <a:r>
              <a:rPr lang="en-US" sz="1100" dirty="0" err="1">
                <a:solidFill>
                  <a:srgbClr val="D7E5D8"/>
                </a:solidFill>
                <a:latin typeface="Consolas" pitchFamily="34" charset="0"/>
                <a:ea typeface="Consolas" pitchFamily="34" charset="-122"/>
                <a:cs typeface="Consolas" pitchFamily="34" charset="-120"/>
              </a:rPr>
              <a:t>global_sales</a:t>
            </a:r>
            <a:r>
              <a:rPr lang="en-US" sz="1100" dirty="0">
                <a:solidFill>
                  <a:srgbClr val="D7E5D8"/>
                </a:solidFill>
                <a:latin typeface="Consolas" pitchFamily="34" charset="0"/>
                <a:ea typeface="Consolas" pitchFamily="34" charset="-122"/>
                <a:cs typeface="Consolas" pitchFamily="34" charset="-120"/>
              </a:rPr>
              <a:t>),2) AS </a:t>
            </a:r>
            <a:r>
              <a:rPr lang="en-US" sz="1100" dirty="0" err="1">
                <a:solidFill>
                  <a:srgbClr val="D7E5D8"/>
                </a:solidFill>
                <a:latin typeface="Consolas" pitchFamily="34" charset="0"/>
                <a:ea typeface="Consolas" pitchFamily="34" charset="-122"/>
                <a:cs typeface="Consolas" pitchFamily="34" charset="-120"/>
              </a:rPr>
              <a:t>avg_sales</a:t>
            </a:r>
            <a:endParaRPr lang="en-US" sz="1100" dirty="0">
              <a:solidFill>
                <a:srgbClr val="D7E5D8"/>
              </a:solidFill>
              <a:latin typeface="Consolas" pitchFamily="34" charset="0"/>
              <a:ea typeface="Consolas" pitchFamily="34" charset="-122"/>
              <a:cs typeface="Consolas" pitchFamily="34" charset="-120"/>
            </a:endParaRPr>
          </a:p>
          <a:p>
            <a:pPr>
              <a:lnSpc>
                <a:spcPts val="1800"/>
              </a:lnSpc>
            </a:pPr>
            <a:r>
              <a:rPr lang="en-US" sz="1100" dirty="0">
                <a:solidFill>
                  <a:srgbClr val="D7E5D8"/>
                </a:solidFill>
                <a:latin typeface="Consolas" pitchFamily="34" charset="0"/>
                <a:ea typeface="Consolas" pitchFamily="34" charset="-122"/>
                <a:cs typeface="Consolas" pitchFamily="34" charset="-120"/>
              </a:rPr>
              <a:t>FROM </a:t>
            </a:r>
            <a:r>
              <a:rPr lang="en-US" sz="1100" dirty="0" err="1">
                <a:solidFill>
                  <a:srgbClr val="D7E5D8"/>
                </a:solidFill>
                <a:latin typeface="Consolas" pitchFamily="34" charset="0"/>
                <a:ea typeface="Consolas" pitchFamily="34" charset="-122"/>
                <a:cs typeface="Consolas" pitchFamily="34" charset="-120"/>
              </a:rPr>
              <a:t>video_games</a:t>
            </a:r>
            <a:endParaRPr lang="en-US" sz="1100" dirty="0">
              <a:solidFill>
                <a:srgbClr val="D7E5D8"/>
              </a:solidFill>
              <a:latin typeface="Consolas" pitchFamily="34" charset="0"/>
              <a:ea typeface="Consolas" pitchFamily="34" charset="-122"/>
              <a:cs typeface="Consolas" pitchFamily="34" charset="-120"/>
            </a:endParaRPr>
          </a:p>
          <a:p>
            <a:pPr>
              <a:lnSpc>
                <a:spcPts val="1800"/>
              </a:lnSpc>
            </a:pPr>
            <a:r>
              <a:rPr lang="en-US" sz="1100" dirty="0">
                <a:solidFill>
                  <a:srgbClr val="D7E5D8"/>
                </a:solidFill>
                <a:latin typeface="Consolas" pitchFamily="34" charset="0"/>
                <a:ea typeface="Consolas" pitchFamily="34" charset="-122"/>
                <a:cs typeface="Consolas" pitchFamily="34" charset="-120"/>
              </a:rPr>
              <a:t>GROUP BY genre</a:t>
            </a:r>
          </a:p>
          <a:p>
            <a:pPr>
              <a:lnSpc>
                <a:spcPct val="150000"/>
              </a:lnSpc>
            </a:pPr>
            <a:r>
              <a:rPr lang="en-US" sz="1100" dirty="0">
                <a:solidFill>
                  <a:srgbClr val="D7E5D8"/>
                </a:solidFill>
                <a:latin typeface="Consolas" pitchFamily="34" charset="0"/>
                <a:ea typeface="Consolas" pitchFamily="34" charset="-122"/>
                <a:cs typeface="Consolas" pitchFamily="34" charset="-120"/>
              </a:rPr>
              <a:t>ORDER BY </a:t>
            </a:r>
            <a:r>
              <a:rPr lang="en-US" sz="1100" dirty="0" err="1">
                <a:solidFill>
                  <a:srgbClr val="D7E5D8"/>
                </a:solidFill>
                <a:latin typeface="Consolas" pitchFamily="34" charset="0"/>
                <a:ea typeface="Consolas" pitchFamily="34" charset="-122"/>
                <a:cs typeface="Consolas" pitchFamily="34" charset="-120"/>
              </a:rPr>
              <a:t>avg_sales</a:t>
            </a:r>
            <a:r>
              <a:rPr lang="en-US" sz="1100" dirty="0">
                <a:solidFill>
                  <a:srgbClr val="D7E5D8"/>
                </a:solidFill>
                <a:latin typeface="Consolas" pitchFamily="34" charset="0"/>
                <a:ea typeface="Consolas" pitchFamily="34" charset="-122"/>
                <a:cs typeface="Consolas" pitchFamily="34" charset="-120"/>
              </a:rPr>
              <a:t> DESC</a:t>
            </a:r>
          </a:p>
          <a:p>
            <a:pPr>
              <a:lnSpc>
                <a:spcPts val="1800"/>
              </a:lnSpc>
            </a:pPr>
            <a:r>
              <a:rPr lang="en-US" sz="1100" dirty="0">
                <a:solidFill>
                  <a:srgbClr val="D7E5D8"/>
                </a:solidFill>
                <a:latin typeface="Consolas" pitchFamily="34" charset="0"/>
                <a:ea typeface="Consolas" pitchFamily="34" charset="-122"/>
                <a:cs typeface="Consolas" pitchFamily="34" charset="-120"/>
              </a:rPr>
              <a:t>LIMIT 1;</a:t>
            </a:r>
          </a:p>
        </p:txBody>
      </p:sp>
      <p:sp>
        <p:nvSpPr>
          <p:cNvPr id="6" name="Shape 4"/>
          <p:cNvSpPr/>
          <p:nvPr/>
        </p:nvSpPr>
        <p:spPr>
          <a:xfrm>
            <a:off x="769620" y="3538776"/>
            <a:ext cx="13091160" cy="607338"/>
          </a:xfrm>
          <a:prstGeom prst="roundRect">
            <a:avLst>
              <a:gd name="adj" fmla="val 9885"/>
            </a:avLst>
          </a:prstGeom>
          <a:solidFill>
            <a:srgbClr val="334805"/>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912495" y="3752374"/>
            <a:ext cx="178594" cy="142875"/>
          </a:xfrm>
          <a:prstGeom prst="rect">
            <a:avLst/>
          </a:prstGeom>
        </p:spPr>
      </p:pic>
      <p:sp>
        <p:nvSpPr>
          <p:cNvPr id="8" name="Text 5"/>
          <p:cNvSpPr/>
          <p:nvPr/>
        </p:nvSpPr>
        <p:spPr>
          <a:xfrm>
            <a:off x="1233964" y="3717369"/>
            <a:ext cx="12483941" cy="228719"/>
          </a:xfrm>
          <a:prstGeom prst="rect">
            <a:avLst/>
          </a:prstGeom>
          <a:noFill/>
          <a:ln/>
        </p:spPr>
        <p:txBody>
          <a:bodyPr wrap="none" lIns="0" tIns="0" rIns="0" bIns="0" rtlCol="0" anchor="t"/>
          <a:lstStyle/>
          <a:p>
            <a:pPr marL="0" indent="0" algn="l">
              <a:lnSpc>
                <a:spcPts val="1800"/>
              </a:lnSpc>
              <a:buNone/>
            </a:pPr>
            <a:r>
              <a:rPr lang="en-US" sz="1100" b="1" dirty="0">
                <a:solidFill>
                  <a:srgbClr val="FFFFFF"/>
                </a:solidFill>
                <a:latin typeface="Syne" pitchFamily="34" charset="0"/>
                <a:ea typeface="Syne" pitchFamily="34" charset="-122"/>
                <a:cs typeface="Syne" pitchFamily="34" charset="-120"/>
              </a:rPr>
              <a:t>Insight:</a:t>
            </a:r>
            <a:r>
              <a:rPr lang="en-US" sz="1100" dirty="0">
                <a:solidFill>
                  <a:srgbClr val="FFFFFF"/>
                </a:solidFill>
                <a:latin typeface="Syne" pitchFamily="34" charset="0"/>
                <a:ea typeface="Syne" pitchFamily="34" charset="-122"/>
                <a:cs typeface="Syne" pitchFamily="34" charset="-120"/>
              </a:rPr>
              <a:t> Identifies the genre that consistently generates the highest sales globally.</a:t>
            </a:r>
            <a:endParaRPr lang="en-US" sz="1100" dirty="0"/>
          </a:p>
        </p:txBody>
      </p:sp>
      <p:sp>
        <p:nvSpPr>
          <p:cNvPr id="9" name="Shape 6"/>
          <p:cNvSpPr/>
          <p:nvPr/>
        </p:nvSpPr>
        <p:spPr>
          <a:xfrm>
            <a:off x="769620" y="4378301"/>
            <a:ext cx="13091160" cy="25479"/>
          </a:xfrm>
          <a:prstGeom prst="rect">
            <a:avLst/>
          </a:prstGeom>
          <a:solidFill>
            <a:srgbClr val="D7E5D8">
              <a:alpha val="50000"/>
            </a:srgbClr>
          </a:solidFill>
          <a:ln/>
        </p:spPr>
        <p:txBody>
          <a:bodyPr/>
          <a:lstStyle/>
          <a:p>
            <a:endParaRPr lang="en-US"/>
          </a:p>
        </p:txBody>
      </p:sp>
      <p:sp>
        <p:nvSpPr>
          <p:cNvPr id="10" name="Text 7"/>
          <p:cNvSpPr/>
          <p:nvPr/>
        </p:nvSpPr>
        <p:spPr>
          <a:xfrm>
            <a:off x="769620" y="4618077"/>
            <a:ext cx="11870531" cy="45422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Syne Extra Bold" pitchFamily="34" charset="0"/>
                <a:ea typeface="Syne Extra Bold" pitchFamily="34" charset="-122"/>
                <a:cs typeface="Syne Extra Bold" pitchFamily="34" charset="-120"/>
              </a:rPr>
              <a:t>4️⃣</a:t>
            </a:r>
            <a:r>
              <a:rPr lang="en-US" sz="2800" b="1" dirty="0">
                <a:solidFill>
                  <a:srgbClr val="F0F4F1"/>
                </a:solidFill>
                <a:latin typeface="Syne Extra Bold" pitchFamily="34" charset="0"/>
                <a:ea typeface="Syne Extra Bold" pitchFamily="34" charset="-122"/>
                <a:cs typeface="Syne Extra Bold" pitchFamily="34" charset="-120"/>
              </a:rPr>
              <a:t> Platform with the Highest Average Sales</a:t>
            </a:r>
            <a:endParaRPr lang="en-US" sz="2800" dirty="0"/>
          </a:p>
        </p:txBody>
      </p:sp>
      <p:sp>
        <p:nvSpPr>
          <p:cNvPr id="11" name="Shape 8"/>
          <p:cNvSpPr/>
          <p:nvPr/>
        </p:nvSpPr>
        <p:spPr>
          <a:xfrm>
            <a:off x="769620" y="5286613"/>
            <a:ext cx="13091160" cy="1586627"/>
          </a:xfrm>
          <a:prstGeom prst="roundRect">
            <a:avLst>
              <a:gd name="adj" fmla="val 3784"/>
            </a:avLst>
          </a:prstGeom>
          <a:solidFill>
            <a:srgbClr val="222D32"/>
          </a:solidFill>
          <a:ln/>
        </p:spPr>
        <p:txBody>
          <a:bodyPr/>
          <a:lstStyle/>
          <a:p>
            <a:endParaRPr lang="en-US"/>
          </a:p>
        </p:txBody>
      </p:sp>
      <p:sp>
        <p:nvSpPr>
          <p:cNvPr id="12" name="Shape 9"/>
          <p:cNvSpPr/>
          <p:nvPr/>
        </p:nvSpPr>
        <p:spPr>
          <a:xfrm>
            <a:off x="762476" y="5286613"/>
            <a:ext cx="13105448" cy="1586627"/>
          </a:xfrm>
          <a:prstGeom prst="roundRect">
            <a:avLst>
              <a:gd name="adj" fmla="val 1351"/>
            </a:avLst>
          </a:prstGeom>
          <a:solidFill>
            <a:srgbClr val="222D32"/>
          </a:solidFill>
          <a:ln/>
        </p:spPr>
        <p:txBody>
          <a:bodyPr anchor="ctr"/>
          <a:lstStyle/>
          <a:p>
            <a:pPr>
              <a:lnSpc>
                <a:spcPct val="150000"/>
              </a:lnSpc>
            </a:pPr>
            <a:endParaRPr lang="en-US" dirty="0"/>
          </a:p>
        </p:txBody>
      </p:sp>
      <p:sp>
        <p:nvSpPr>
          <p:cNvPr id="13" name="Text 10"/>
          <p:cNvSpPr/>
          <p:nvPr/>
        </p:nvSpPr>
        <p:spPr>
          <a:xfrm>
            <a:off x="905351" y="5393769"/>
            <a:ext cx="12819698" cy="1372314"/>
          </a:xfrm>
          <a:prstGeom prst="rect">
            <a:avLst/>
          </a:prstGeom>
          <a:noFill/>
          <a:ln/>
        </p:spPr>
        <p:txBody>
          <a:bodyPr wrap="square" lIns="0" tIns="0" rIns="0" bIns="0" rtlCol="0" anchor="ctr"/>
          <a:lstStyle/>
          <a:p>
            <a:pPr>
              <a:lnSpc>
                <a:spcPts val="1800"/>
              </a:lnSpc>
            </a:pPr>
            <a:r>
              <a:rPr lang="en-US" sz="1100" dirty="0">
                <a:solidFill>
                  <a:srgbClr val="D7E5D8"/>
                </a:solidFill>
                <a:latin typeface="Consolas" pitchFamily="34" charset="0"/>
                <a:ea typeface="Consolas" pitchFamily="34" charset="-122"/>
                <a:cs typeface="Consolas" pitchFamily="34" charset="-120"/>
              </a:rPr>
              <a:t>SELECT platform, ROUND(AVG(</a:t>
            </a:r>
            <a:r>
              <a:rPr lang="en-US" sz="1100" dirty="0" err="1">
                <a:solidFill>
                  <a:srgbClr val="D7E5D8"/>
                </a:solidFill>
                <a:latin typeface="Consolas" pitchFamily="34" charset="0"/>
                <a:ea typeface="Consolas" pitchFamily="34" charset="-122"/>
                <a:cs typeface="Consolas" pitchFamily="34" charset="-120"/>
              </a:rPr>
              <a:t>global_sales</a:t>
            </a:r>
            <a:r>
              <a:rPr lang="en-US" sz="1100" dirty="0">
                <a:solidFill>
                  <a:srgbClr val="D7E5D8"/>
                </a:solidFill>
                <a:latin typeface="Consolas" pitchFamily="34" charset="0"/>
                <a:ea typeface="Consolas" pitchFamily="34" charset="-122"/>
                <a:cs typeface="Consolas" pitchFamily="34" charset="-120"/>
              </a:rPr>
              <a:t>),2) AS </a:t>
            </a:r>
            <a:r>
              <a:rPr lang="en-US" sz="1100" dirty="0" err="1">
                <a:solidFill>
                  <a:srgbClr val="D7E5D8"/>
                </a:solidFill>
                <a:latin typeface="Consolas" pitchFamily="34" charset="0"/>
                <a:ea typeface="Consolas" pitchFamily="34" charset="-122"/>
                <a:cs typeface="Consolas" pitchFamily="34" charset="-120"/>
              </a:rPr>
              <a:t>avg_sales</a:t>
            </a:r>
            <a:endParaRPr lang="en-US" sz="1100" dirty="0">
              <a:solidFill>
                <a:srgbClr val="D7E5D8"/>
              </a:solidFill>
              <a:latin typeface="Consolas" pitchFamily="34" charset="0"/>
              <a:ea typeface="Consolas" pitchFamily="34" charset="-122"/>
              <a:cs typeface="Consolas" pitchFamily="34" charset="-120"/>
            </a:endParaRPr>
          </a:p>
          <a:p>
            <a:pPr>
              <a:lnSpc>
                <a:spcPts val="1800"/>
              </a:lnSpc>
            </a:pPr>
            <a:r>
              <a:rPr lang="en-US" sz="1100" dirty="0">
                <a:solidFill>
                  <a:srgbClr val="D7E5D8"/>
                </a:solidFill>
                <a:latin typeface="Consolas" pitchFamily="34" charset="0"/>
                <a:ea typeface="Consolas" pitchFamily="34" charset="-122"/>
                <a:cs typeface="Consolas" pitchFamily="34" charset="-120"/>
              </a:rPr>
              <a:t>FROM </a:t>
            </a:r>
            <a:r>
              <a:rPr lang="en-US" sz="1100" dirty="0" err="1">
                <a:solidFill>
                  <a:srgbClr val="D7E5D8"/>
                </a:solidFill>
                <a:latin typeface="Consolas" pitchFamily="34" charset="0"/>
                <a:ea typeface="Consolas" pitchFamily="34" charset="-122"/>
                <a:cs typeface="Consolas" pitchFamily="34" charset="-120"/>
              </a:rPr>
              <a:t>video_games</a:t>
            </a:r>
            <a:endParaRPr lang="en-US" sz="1100" dirty="0">
              <a:solidFill>
                <a:srgbClr val="D7E5D8"/>
              </a:solidFill>
              <a:latin typeface="Consolas" pitchFamily="34" charset="0"/>
              <a:ea typeface="Consolas" pitchFamily="34" charset="-122"/>
              <a:cs typeface="Consolas" pitchFamily="34" charset="-120"/>
            </a:endParaRPr>
          </a:p>
          <a:p>
            <a:pPr>
              <a:lnSpc>
                <a:spcPct val="150000"/>
              </a:lnSpc>
            </a:pPr>
            <a:r>
              <a:rPr lang="en-US" sz="1100" dirty="0">
                <a:solidFill>
                  <a:srgbClr val="D7E5D8"/>
                </a:solidFill>
                <a:latin typeface="Consolas" pitchFamily="34" charset="0"/>
                <a:ea typeface="Consolas" pitchFamily="34" charset="-122"/>
                <a:cs typeface="Consolas" pitchFamily="34" charset="-120"/>
              </a:rPr>
              <a:t>GROUP BY platform</a:t>
            </a:r>
          </a:p>
          <a:p>
            <a:pPr>
              <a:lnSpc>
                <a:spcPts val="1800"/>
              </a:lnSpc>
            </a:pPr>
            <a:r>
              <a:rPr lang="en-US" sz="1100" dirty="0">
                <a:solidFill>
                  <a:srgbClr val="D7E5D8"/>
                </a:solidFill>
                <a:latin typeface="Consolas" pitchFamily="34" charset="0"/>
                <a:ea typeface="Consolas" pitchFamily="34" charset="-122"/>
                <a:cs typeface="Consolas" pitchFamily="34" charset="-120"/>
              </a:rPr>
              <a:t>ORDER BY </a:t>
            </a:r>
            <a:r>
              <a:rPr lang="en-US" sz="1100" dirty="0" err="1">
                <a:solidFill>
                  <a:srgbClr val="D7E5D8"/>
                </a:solidFill>
                <a:latin typeface="Consolas" pitchFamily="34" charset="0"/>
                <a:ea typeface="Consolas" pitchFamily="34" charset="-122"/>
                <a:cs typeface="Consolas" pitchFamily="34" charset="-120"/>
              </a:rPr>
              <a:t>avg_sales</a:t>
            </a:r>
            <a:r>
              <a:rPr lang="en-US" sz="1100" dirty="0">
                <a:solidFill>
                  <a:srgbClr val="D7E5D8"/>
                </a:solidFill>
                <a:latin typeface="Consolas" pitchFamily="34" charset="0"/>
                <a:ea typeface="Consolas" pitchFamily="34" charset="-122"/>
                <a:cs typeface="Consolas" pitchFamily="34" charset="-120"/>
              </a:rPr>
              <a:t> DESC</a:t>
            </a:r>
          </a:p>
          <a:p>
            <a:pPr>
              <a:lnSpc>
                <a:spcPts val="1800"/>
              </a:lnSpc>
            </a:pPr>
            <a:r>
              <a:rPr lang="en-US" sz="1100" dirty="0">
                <a:solidFill>
                  <a:srgbClr val="D7E5D8"/>
                </a:solidFill>
                <a:latin typeface="Consolas" pitchFamily="34" charset="0"/>
                <a:ea typeface="Consolas" pitchFamily="34" charset="-122"/>
                <a:cs typeface="Consolas" pitchFamily="34" charset="-120"/>
              </a:rPr>
              <a:t>LIMIT 1;</a:t>
            </a:r>
          </a:p>
        </p:txBody>
      </p:sp>
      <p:sp>
        <p:nvSpPr>
          <p:cNvPr id="14" name="Shape 11"/>
          <p:cNvSpPr/>
          <p:nvPr/>
        </p:nvSpPr>
        <p:spPr>
          <a:xfrm>
            <a:off x="769620" y="7033974"/>
            <a:ext cx="13091160" cy="607338"/>
          </a:xfrm>
          <a:prstGeom prst="roundRect">
            <a:avLst>
              <a:gd name="adj" fmla="val 9885"/>
            </a:avLst>
          </a:prstGeom>
          <a:solidFill>
            <a:srgbClr val="334805"/>
          </a:solidFill>
          <a:ln/>
        </p:spPr>
        <p:txBody>
          <a:bodyPr/>
          <a:lstStyle/>
          <a:p>
            <a:endParaRPr lang="en-US"/>
          </a:p>
        </p:txBody>
      </p:sp>
      <p:pic>
        <p:nvPicPr>
          <p:cNvPr id="15" name="Image 1" descr="preencoded.png"/>
          <p:cNvPicPr>
            <a:picLocks noChangeAspect="1"/>
          </p:cNvPicPr>
          <p:nvPr/>
        </p:nvPicPr>
        <p:blipFill>
          <a:blip r:embed="rId3"/>
          <a:stretch>
            <a:fillRect/>
          </a:stretch>
        </p:blipFill>
        <p:spPr>
          <a:xfrm>
            <a:off x="912495" y="7247573"/>
            <a:ext cx="178594" cy="142875"/>
          </a:xfrm>
          <a:prstGeom prst="rect">
            <a:avLst/>
          </a:prstGeom>
        </p:spPr>
      </p:pic>
      <p:sp>
        <p:nvSpPr>
          <p:cNvPr id="16" name="Text 12"/>
          <p:cNvSpPr/>
          <p:nvPr/>
        </p:nvSpPr>
        <p:spPr>
          <a:xfrm>
            <a:off x="1233964" y="7212568"/>
            <a:ext cx="12483941" cy="228719"/>
          </a:xfrm>
          <a:prstGeom prst="rect">
            <a:avLst/>
          </a:prstGeom>
          <a:noFill/>
          <a:ln/>
        </p:spPr>
        <p:txBody>
          <a:bodyPr wrap="none" lIns="0" tIns="0" rIns="0" bIns="0" rtlCol="0" anchor="t"/>
          <a:lstStyle/>
          <a:p>
            <a:pPr marL="0" indent="0" algn="l">
              <a:lnSpc>
                <a:spcPts val="1800"/>
              </a:lnSpc>
              <a:buNone/>
            </a:pPr>
            <a:r>
              <a:rPr lang="en-US" sz="1100" b="1" dirty="0">
                <a:solidFill>
                  <a:srgbClr val="FFFFFF"/>
                </a:solidFill>
                <a:latin typeface="Syne" pitchFamily="34" charset="0"/>
                <a:ea typeface="Syne" pitchFamily="34" charset="-122"/>
                <a:cs typeface="Syne" pitchFamily="34" charset="-120"/>
              </a:rPr>
              <a:t>Insight:</a:t>
            </a:r>
            <a:r>
              <a:rPr lang="en-US" sz="1100" dirty="0">
                <a:solidFill>
                  <a:srgbClr val="FFFFFF"/>
                </a:solidFill>
                <a:latin typeface="Syne" pitchFamily="34" charset="0"/>
                <a:ea typeface="Syne" pitchFamily="34" charset="-122"/>
                <a:cs typeface="Syne" pitchFamily="34" charset="-120"/>
              </a:rPr>
              <a:t> Highlights which gaming console or platform delivers the best average performance.</a:t>
            </a:r>
            <a:endParaRPr lang="en-US" sz="1100" dirty="0"/>
          </a:p>
        </p:txBody>
      </p:sp>
      <p:pic>
        <p:nvPicPr>
          <p:cNvPr id="17" name="Picture 16">
            <a:extLst>
              <a:ext uri="{FF2B5EF4-FFF2-40B4-BE49-F238E27FC236}">
                <a16:creationId xmlns:a16="http://schemas.microsoft.com/office/drawing/2014/main" id="{C14884D0-C81B-51AD-B341-C9DFFB0EDD5F}"/>
              </a:ext>
            </a:extLst>
          </p:cNvPr>
          <p:cNvPicPr>
            <a:picLocks noChangeAspect="1"/>
          </p:cNvPicPr>
          <p:nvPr/>
        </p:nvPicPr>
        <p:blipFill>
          <a:blip r:embed="rId4"/>
          <a:stretch>
            <a:fillRect/>
          </a:stretch>
        </p:blipFill>
        <p:spPr>
          <a:xfrm>
            <a:off x="10439929" y="2317424"/>
            <a:ext cx="2420567" cy="657240"/>
          </a:xfrm>
          <a:prstGeom prst="rect">
            <a:avLst/>
          </a:prstGeom>
          <a:effectLst>
            <a:glow rad="228600">
              <a:schemeClr val="accent6">
                <a:satMod val="175000"/>
                <a:alpha val="40000"/>
              </a:schemeClr>
            </a:glow>
          </a:effectLst>
        </p:spPr>
      </p:pic>
      <p:pic>
        <p:nvPicPr>
          <p:cNvPr id="18" name="Picture 17">
            <a:extLst>
              <a:ext uri="{FF2B5EF4-FFF2-40B4-BE49-F238E27FC236}">
                <a16:creationId xmlns:a16="http://schemas.microsoft.com/office/drawing/2014/main" id="{CC5A8B46-4C52-9CC9-61BD-FFE49CA9D276}"/>
              </a:ext>
            </a:extLst>
          </p:cNvPr>
          <p:cNvPicPr>
            <a:picLocks noChangeAspect="1"/>
          </p:cNvPicPr>
          <p:nvPr/>
        </p:nvPicPr>
        <p:blipFill>
          <a:blip r:embed="rId5"/>
          <a:stretch>
            <a:fillRect/>
          </a:stretch>
        </p:blipFill>
        <p:spPr>
          <a:xfrm>
            <a:off x="10439929" y="5718051"/>
            <a:ext cx="2420567" cy="673270"/>
          </a:xfrm>
          <a:prstGeom prst="rect">
            <a:avLst/>
          </a:prstGeom>
          <a:effectLst>
            <a:glow rad="228600">
              <a:schemeClr val="accent6">
                <a:satMod val="175000"/>
                <a:alpha val="40000"/>
              </a:schemeClr>
            </a:glow>
          </a:effectLst>
        </p:spPr>
      </p:pic>
      <p:sp>
        <p:nvSpPr>
          <p:cNvPr id="19" name="Rectangle: Rounded Corners 18">
            <a:extLst>
              <a:ext uri="{FF2B5EF4-FFF2-40B4-BE49-F238E27FC236}">
                <a16:creationId xmlns:a16="http://schemas.microsoft.com/office/drawing/2014/main" id="{171D8B25-9DFD-D4C9-FD1B-FCB69A649CD7}"/>
              </a:ext>
            </a:extLst>
          </p:cNvPr>
          <p:cNvSpPr/>
          <p:nvPr/>
        </p:nvSpPr>
        <p:spPr>
          <a:xfrm>
            <a:off x="8292942" y="2400743"/>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3A62573-4542-DBC2-115A-B05D3A023B62}"/>
              </a:ext>
            </a:extLst>
          </p:cNvPr>
          <p:cNvSpPr txBox="1"/>
          <p:nvPr/>
        </p:nvSpPr>
        <p:spPr>
          <a:xfrm>
            <a:off x="8442010" y="2388378"/>
            <a:ext cx="1222532" cy="307777"/>
          </a:xfrm>
          <a:prstGeom prst="rect">
            <a:avLst/>
          </a:prstGeom>
          <a:noFill/>
        </p:spPr>
        <p:txBody>
          <a:bodyPr wrap="square" rtlCol="0">
            <a:spAutoFit/>
          </a:bodyPr>
          <a:lstStyle/>
          <a:p>
            <a:r>
              <a:rPr lang="en-US" sz="1400" dirty="0">
                <a:solidFill>
                  <a:schemeClr val="bg1"/>
                </a:solidFill>
              </a:rPr>
              <a:t>OUTPUT-&gt;</a:t>
            </a:r>
          </a:p>
        </p:txBody>
      </p:sp>
      <p:sp>
        <p:nvSpPr>
          <p:cNvPr id="21" name="Rectangle: Rounded Corners 20">
            <a:extLst>
              <a:ext uri="{FF2B5EF4-FFF2-40B4-BE49-F238E27FC236}">
                <a16:creationId xmlns:a16="http://schemas.microsoft.com/office/drawing/2014/main" id="{D3C8E1CC-5DB3-033B-D9C2-8B9F9B346A92}"/>
              </a:ext>
            </a:extLst>
          </p:cNvPr>
          <p:cNvSpPr/>
          <p:nvPr/>
        </p:nvSpPr>
        <p:spPr>
          <a:xfrm>
            <a:off x="8442010" y="5917387"/>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38C868E-B045-EEAE-BD4D-BEFB420E629F}"/>
              </a:ext>
            </a:extLst>
          </p:cNvPr>
          <p:cNvSpPr txBox="1"/>
          <p:nvPr/>
        </p:nvSpPr>
        <p:spPr>
          <a:xfrm>
            <a:off x="8591078" y="5905022"/>
            <a:ext cx="1222532" cy="307777"/>
          </a:xfrm>
          <a:prstGeom prst="rect">
            <a:avLst/>
          </a:prstGeom>
          <a:noFill/>
        </p:spPr>
        <p:txBody>
          <a:bodyPr wrap="square" rtlCol="0">
            <a:spAutoFit/>
          </a:bodyPr>
          <a:lstStyle/>
          <a:p>
            <a:r>
              <a:rPr lang="en-US" sz="1400" dirty="0">
                <a:solidFill>
                  <a:schemeClr val="bg1"/>
                </a:solidFill>
              </a:rPr>
              <a:t>OUTPUT-&gt;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25210"/>
            <a:ext cx="9967317"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Syne Extra Bold" pitchFamily="34" charset="0"/>
                <a:ea typeface="Syne Extra Bold" pitchFamily="34" charset="-122"/>
                <a:cs typeface="Syne Extra Bold" pitchFamily="34" charset="-120"/>
              </a:rPr>
              <a:t>5️⃣</a:t>
            </a:r>
            <a:r>
              <a:rPr lang="en-US" sz="2900" b="1" dirty="0">
                <a:solidFill>
                  <a:srgbClr val="F0F4F1"/>
                </a:solidFill>
                <a:latin typeface="Syne Extra Bold" pitchFamily="34" charset="0"/>
                <a:ea typeface="Syne Extra Bold" pitchFamily="34" charset="-122"/>
                <a:cs typeface="Syne Extra Bold" pitchFamily="34" charset="-120"/>
              </a:rPr>
              <a:t> Regional Performance by Genre</a:t>
            </a:r>
            <a:endParaRPr lang="en-US" sz="2900" dirty="0"/>
          </a:p>
        </p:txBody>
      </p:sp>
      <p:sp>
        <p:nvSpPr>
          <p:cNvPr id="3" name="Shape 1"/>
          <p:cNvSpPr/>
          <p:nvPr/>
        </p:nvSpPr>
        <p:spPr>
          <a:xfrm>
            <a:off x="793790" y="1480780"/>
            <a:ext cx="13042821" cy="1871186"/>
          </a:xfrm>
          <a:prstGeom prst="roundRect">
            <a:avLst>
              <a:gd name="adj" fmla="val 3309"/>
            </a:avLst>
          </a:prstGeom>
          <a:solidFill>
            <a:srgbClr val="222D32"/>
          </a:solidFill>
          <a:ln/>
        </p:spPr>
        <p:txBody>
          <a:bodyPr/>
          <a:lstStyle/>
          <a:p>
            <a:endParaRPr lang="en-US"/>
          </a:p>
        </p:txBody>
      </p:sp>
      <p:sp>
        <p:nvSpPr>
          <p:cNvPr id="4" name="Shape 2"/>
          <p:cNvSpPr/>
          <p:nvPr/>
        </p:nvSpPr>
        <p:spPr>
          <a:xfrm>
            <a:off x="786527" y="1480780"/>
            <a:ext cx="13057346" cy="1871186"/>
          </a:xfrm>
          <a:prstGeom prst="roundRect">
            <a:avLst>
              <a:gd name="adj" fmla="val 1182"/>
            </a:avLst>
          </a:prstGeom>
          <a:solidFill>
            <a:srgbClr val="222D32"/>
          </a:solidFill>
          <a:ln/>
        </p:spPr>
        <p:txBody>
          <a:bodyPr/>
          <a:lstStyle/>
          <a:p>
            <a:endParaRPr lang="en-US"/>
          </a:p>
        </p:txBody>
      </p:sp>
      <p:sp>
        <p:nvSpPr>
          <p:cNvPr id="5" name="Text 3"/>
          <p:cNvSpPr/>
          <p:nvPr/>
        </p:nvSpPr>
        <p:spPr>
          <a:xfrm>
            <a:off x="933926" y="1591270"/>
            <a:ext cx="12762548" cy="1650206"/>
          </a:xfrm>
          <a:prstGeom prst="rect">
            <a:avLst/>
          </a:prstGeom>
          <a:noFill/>
          <a:ln/>
        </p:spPr>
        <p:txBody>
          <a:bodyPr wrap="square" lIns="0" tIns="0" rIns="0" bIns="0" rtlCol="0" anchor="ctr"/>
          <a:lstStyle/>
          <a:p>
            <a:pPr>
              <a:lnSpc>
                <a:spcPts val="1850"/>
              </a:lnSpc>
            </a:pPr>
            <a:r>
              <a:rPr lang="en-US" sz="1150" dirty="0">
                <a:solidFill>
                  <a:srgbClr val="D7E5D8"/>
                </a:solidFill>
                <a:latin typeface="Consolas" pitchFamily="34" charset="0"/>
                <a:ea typeface="Consolas" pitchFamily="34" charset="-122"/>
                <a:cs typeface="Consolas" pitchFamily="34" charset="-120"/>
              </a:rPr>
              <a:t>SELECT genre,</a:t>
            </a:r>
          </a:p>
          <a:p>
            <a:pPr>
              <a:lnSpc>
                <a:spcPts val="1850"/>
              </a:lnSpc>
            </a:pPr>
            <a:r>
              <a:rPr lang="en-US" sz="1150" dirty="0">
                <a:solidFill>
                  <a:srgbClr val="D7E5D8"/>
                </a:solidFill>
                <a:latin typeface="Consolas" pitchFamily="34" charset="0"/>
                <a:ea typeface="Consolas" pitchFamily="34" charset="-122"/>
                <a:cs typeface="Consolas" pitchFamily="34" charset="-120"/>
              </a:rPr>
              <a:t>       ROUND(SUM(</a:t>
            </a:r>
            <a:r>
              <a:rPr lang="en-US" sz="1150" dirty="0" err="1">
                <a:solidFill>
                  <a:srgbClr val="D7E5D8"/>
                </a:solidFill>
                <a:latin typeface="Consolas" pitchFamily="34" charset="0"/>
                <a:ea typeface="Consolas" pitchFamily="34" charset="-122"/>
                <a:cs typeface="Consolas" pitchFamily="34" charset="-120"/>
              </a:rPr>
              <a:t>na_sales</a:t>
            </a:r>
            <a:r>
              <a:rPr lang="en-US" sz="1150" dirty="0">
                <a:solidFill>
                  <a:srgbClr val="D7E5D8"/>
                </a:solidFill>
                <a:latin typeface="Consolas" pitchFamily="34" charset="0"/>
                <a:ea typeface="Consolas" pitchFamily="34" charset="-122"/>
                <a:cs typeface="Consolas" pitchFamily="34" charset="-120"/>
              </a:rPr>
              <a:t>),2) AS </a:t>
            </a:r>
            <a:r>
              <a:rPr lang="en-US" sz="1150" dirty="0" err="1">
                <a:solidFill>
                  <a:srgbClr val="D7E5D8"/>
                </a:solidFill>
                <a:latin typeface="Consolas" pitchFamily="34" charset="0"/>
                <a:ea typeface="Consolas" pitchFamily="34" charset="-122"/>
                <a:cs typeface="Consolas" pitchFamily="34" charset="-120"/>
              </a:rPr>
              <a:t>NA_Total</a:t>
            </a:r>
            <a:r>
              <a:rPr lang="en-US" sz="1150" dirty="0">
                <a:solidFill>
                  <a:srgbClr val="D7E5D8"/>
                </a:solidFill>
                <a:latin typeface="Consolas" pitchFamily="34" charset="0"/>
                <a:ea typeface="Consolas" pitchFamily="34" charset="-122"/>
                <a:cs typeface="Consolas" pitchFamily="34" charset="-120"/>
              </a:rPr>
              <a:t>,</a:t>
            </a:r>
          </a:p>
          <a:p>
            <a:pPr>
              <a:lnSpc>
                <a:spcPts val="1850"/>
              </a:lnSpc>
            </a:pPr>
            <a:r>
              <a:rPr lang="en-US" sz="1150" dirty="0">
                <a:solidFill>
                  <a:srgbClr val="D7E5D8"/>
                </a:solidFill>
                <a:latin typeface="Consolas" pitchFamily="34" charset="0"/>
                <a:ea typeface="Consolas" pitchFamily="34" charset="-122"/>
                <a:cs typeface="Consolas" pitchFamily="34" charset="-120"/>
              </a:rPr>
              <a:t>       ROUND(SUM(</a:t>
            </a:r>
            <a:r>
              <a:rPr lang="en-US" sz="1150" dirty="0" err="1">
                <a:solidFill>
                  <a:srgbClr val="D7E5D8"/>
                </a:solidFill>
                <a:latin typeface="Consolas" pitchFamily="34" charset="0"/>
                <a:ea typeface="Consolas" pitchFamily="34" charset="-122"/>
                <a:cs typeface="Consolas" pitchFamily="34" charset="-120"/>
              </a:rPr>
              <a:t>eu_sales</a:t>
            </a:r>
            <a:r>
              <a:rPr lang="en-US" sz="1150" dirty="0">
                <a:solidFill>
                  <a:srgbClr val="D7E5D8"/>
                </a:solidFill>
                <a:latin typeface="Consolas" pitchFamily="34" charset="0"/>
                <a:ea typeface="Consolas" pitchFamily="34" charset="-122"/>
                <a:cs typeface="Consolas" pitchFamily="34" charset="-120"/>
              </a:rPr>
              <a:t>),2) AS </a:t>
            </a:r>
            <a:r>
              <a:rPr lang="en-US" sz="1150" dirty="0" err="1">
                <a:solidFill>
                  <a:srgbClr val="D7E5D8"/>
                </a:solidFill>
                <a:latin typeface="Consolas" pitchFamily="34" charset="0"/>
                <a:ea typeface="Consolas" pitchFamily="34" charset="-122"/>
                <a:cs typeface="Consolas" pitchFamily="34" charset="-120"/>
              </a:rPr>
              <a:t>EU_Total</a:t>
            </a:r>
            <a:r>
              <a:rPr lang="en-US" sz="1150" dirty="0">
                <a:solidFill>
                  <a:srgbClr val="D7E5D8"/>
                </a:solidFill>
                <a:latin typeface="Consolas" pitchFamily="34" charset="0"/>
                <a:ea typeface="Consolas" pitchFamily="34" charset="-122"/>
                <a:cs typeface="Consolas" pitchFamily="34" charset="-120"/>
              </a:rPr>
              <a:t>,</a:t>
            </a:r>
          </a:p>
          <a:p>
            <a:pPr>
              <a:lnSpc>
                <a:spcPts val="1850"/>
              </a:lnSpc>
            </a:pPr>
            <a:r>
              <a:rPr lang="en-US" sz="1150" dirty="0">
                <a:solidFill>
                  <a:srgbClr val="D7E5D8"/>
                </a:solidFill>
                <a:latin typeface="Consolas" pitchFamily="34" charset="0"/>
                <a:ea typeface="Consolas" pitchFamily="34" charset="-122"/>
                <a:cs typeface="Consolas" pitchFamily="34" charset="-120"/>
              </a:rPr>
              <a:t>       ROUND(SUM(</a:t>
            </a:r>
            <a:r>
              <a:rPr lang="en-US" sz="1150" dirty="0" err="1">
                <a:solidFill>
                  <a:srgbClr val="D7E5D8"/>
                </a:solidFill>
                <a:latin typeface="Consolas" pitchFamily="34" charset="0"/>
                <a:ea typeface="Consolas" pitchFamily="34" charset="-122"/>
                <a:cs typeface="Consolas" pitchFamily="34" charset="-120"/>
              </a:rPr>
              <a:t>jp_sales</a:t>
            </a:r>
            <a:r>
              <a:rPr lang="en-US" sz="1150" dirty="0">
                <a:solidFill>
                  <a:srgbClr val="D7E5D8"/>
                </a:solidFill>
                <a:latin typeface="Consolas" pitchFamily="34" charset="0"/>
                <a:ea typeface="Consolas" pitchFamily="34" charset="-122"/>
                <a:cs typeface="Consolas" pitchFamily="34" charset="-120"/>
              </a:rPr>
              <a:t>),2) AS </a:t>
            </a:r>
            <a:r>
              <a:rPr lang="en-US" sz="1150" dirty="0" err="1">
                <a:solidFill>
                  <a:srgbClr val="D7E5D8"/>
                </a:solidFill>
                <a:latin typeface="Consolas" pitchFamily="34" charset="0"/>
                <a:ea typeface="Consolas" pitchFamily="34" charset="-122"/>
                <a:cs typeface="Consolas" pitchFamily="34" charset="-120"/>
              </a:rPr>
              <a:t>JP_Total</a:t>
            </a:r>
            <a:endParaRPr lang="en-US" sz="1150" dirty="0">
              <a:solidFill>
                <a:srgbClr val="D7E5D8"/>
              </a:solidFill>
              <a:latin typeface="Consolas" pitchFamily="34" charset="0"/>
              <a:ea typeface="Consolas" pitchFamily="34" charset="-122"/>
              <a:cs typeface="Consolas" pitchFamily="34" charset="-120"/>
            </a:endParaRPr>
          </a:p>
          <a:p>
            <a:pPr>
              <a:lnSpc>
                <a:spcPts val="1850"/>
              </a:lnSpc>
            </a:pPr>
            <a:r>
              <a:rPr lang="en-US" sz="1150" dirty="0">
                <a:solidFill>
                  <a:srgbClr val="D7E5D8"/>
                </a:solidFill>
                <a:latin typeface="Consolas" pitchFamily="34" charset="0"/>
                <a:ea typeface="Consolas" pitchFamily="34" charset="-122"/>
                <a:cs typeface="Consolas" pitchFamily="34" charset="-120"/>
              </a:rPr>
              <a:t>FROM </a:t>
            </a:r>
            <a:r>
              <a:rPr lang="en-US" sz="1150" dirty="0" err="1">
                <a:solidFill>
                  <a:srgbClr val="D7E5D8"/>
                </a:solidFill>
                <a:latin typeface="Consolas" pitchFamily="34" charset="0"/>
                <a:ea typeface="Consolas" pitchFamily="34" charset="-122"/>
                <a:cs typeface="Consolas" pitchFamily="34" charset="-120"/>
              </a:rPr>
              <a:t>video_games</a:t>
            </a:r>
            <a:endParaRPr lang="en-US" sz="1150" dirty="0">
              <a:solidFill>
                <a:srgbClr val="D7E5D8"/>
              </a:solidFill>
              <a:latin typeface="Consolas" pitchFamily="34" charset="0"/>
              <a:ea typeface="Consolas" pitchFamily="34" charset="-122"/>
              <a:cs typeface="Consolas" pitchFamily="34" charset="-120"/>
            </a:endParaRPr>
          </a:p>
          <a:p>
            <a:pPr>
              <a:lnSpc>
                <a:spcPts val="1850"/>
              </a:lnSpc>
            </a:pPr>
            <a:r>
              <a:rPr lang="en-US" sz="1150" dirty="0">
                <a:solidFill>
                  <a:srgbClr val="D7E5D8"/>
                </a:solidFill>
                <a:latin typeface="Consolas" pitchFamily="34" charset="0"/>
                <a:ea typeface="Consolas" pitchFamily="34" charset="-122"/>
                <a:cs typeface="Consolas" pitchFamily="34" charset="-120"/>
              </a:rPr>
              <a:t>GROUP BY genre</a:t>
            </a:r>
          </a:p>
          <a:p>
            <a:pPr>
              <a:lnSpc>
                <a:spcPct val="150000"/>
              </a:lnSpc>
            </a:pPr>
            <a:r>
              <a:rPr lang="en-US" sz="1150" dirty="0">
                <a:solidFill>
                  <a:srgbClr val="D7E5D8"/>
                </a:solidFill>
                <a:latin typeface="Consolas" pitchFamily="34" charset="0"/>
                <a:ea typeface="Consolas" pitchFamily="34" charset="-122"/>
                <a:cs typeface="Consolas" pitchFamily="34" charset="-120"/>
              </a:rPr>
              <a:t>ORDER BY </a:t>
            </a:r>
            <a:r>
              <a:rPr lang="en-US" sz="1150" dirty="0" err="1">
                <a:solidFill>
                  <a:srgbClr val="D7E5D8"/>
                </a:solidFill>
                <a:latin typeface="Consolas" pitchFamily="34" charset="0"/>
                <a:ea typeface="Consolas" pitchFamily="34" charset="-122"/>
                <a:cs typeface="Consolas" pitchFamily="34" charset="-120"/>
              </a:rPr>
              <a:t>NA_Total</a:t>
            </a:r>
            <a:r>
              <a:rPr lang="en-US" sz="1150" dirty="0">
                <a:solidFill>
                  <a:srgbClr val="D7E5D8"/>
                </a:solidFill>
                <a:latin typeface="Consolas" pitchFamily="34" charset="0"/>
                <a:ea typeface="Consolas" pitchFamily="34" charset="-122"/>
                <a:cs typeface="Consolas" pitchFamily="34" charset="-120"/>
              </a:rPr>
              <a:t> DESC;</a:t>
            </a:r>
          </a:p>
        </p:txBody>
      </p:sp>
      <p:sp>
        <p:nvSpPr>
          <p:cNvPr id="6" name="Shape 4"/>
          <p:cNvSpPr/>
          <p:nvPr/>
        </p:nvSpPr>
        <p:spPr>
          <a:xfrm>
            <a:off x="793790" y="3517821"/>
            <a:ext cx="13042821" cy="626269"/>
          </a:xfrm>
          <a:prstGeom prst="roundRect">
            <a:avLst>
              <a:gd name="adj" fmla="val 9888"/>
            </a:avLst>
          </a:prstGeom>
          <a:solidFill>
            <a:srgbClr val="334805"/>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941189" y="3732967"/>
            <a:ext cx="184190" cy="147399"/>
          </a:xfrm>
          <a:prstGeom prst="rect">
            <a:avLst/>
          </a:prstGeom>
        </p:spPr>
      </p:pic>
      <p:sp>
        <p:nvSpPr>
          <p:cNvPr id="8" name="Text 5"/>
          <p:cNvSpPr/>
          <p:nvPr/>
        </p:nvSpPr>
        <p:spPr>
          <a:xfrm>
            <a:off x="1272778" y="3702010"/>
            <a:ext cx="12416433" cy="235744"/>
          </a:xfrm>
          <a:prstGeom prst="rect">
            <a:avLst/>
          </a:prstGeom>
          <a:noFill/>
          <a:ln/>
        </p:spPr>
        <p:txBody>
          <a:bodyPr wrap="none" lIns="0" tIns="0" rIns="0" bIns="0" rtlCol="0" anchor="t"/>
          <a:lstStyle/>
          <a:p>
            <a:pPr marL="0" indent="0" algn="l">
              <a:lnSpc>
                <a:spcPts val="1850"/>
              </a:lnSpc>
              <a:buNone/>
            </a:pPr>
            <a:r>
              <a:rPr lang="en-US" sz="1150" b="1" dirty="0">
                <a:solidFill>
                  <a:srgbClr val="FFFFFF"/>
                </a:solidFill>
                <a:latin typeface="Syne" pitchFamily="34" charset="0"/>
                <a:ea typeface="Syne" pitchFamily="34" charset="-122"/>
                <a:cs typeface="Syne" pitchFamily="34" charset="-120"/>
              </a:rPr>
              <a:t>Insight:</a:t>
            </a:r>
            <a:r>
              <a:rPr lang="en-US" sz="1150" dirty="0">
                <a:solidFill>
                  <a:srgbClr val="FFFFFF"/>
                </a:solidFill>
                <a:latin typeface="Syne" pitchFamily="34" charset="0"/>
                <a:ea typeface="Syne" pitchFamily="34" charset="-122"/>
                <a:cs typeface="Syne" pitchFamily="34" charset="-120"/>
              </a:rPr>
              <a:t> Reveals regional preferences and strengths of specific genres.</a:t>
            </a:r>
            <a:endParaRPr lang="en-US" sz="1150" dirty="0"/>
          </a:p>
        </p:txBody>
      </p:sp>
      <p:sp>
        <p:nvSpPr>
          <p:cNvPr id="9" name="Shape 6"/>
          <p:cNvSpPr/>
          <p:nvPr/>
        </p:nvSpPr>
        <p:spPr>
          <a:xfrm>
            <a:off x="793790" y="4383593"/>
            <a:ext cx="13042821" cy="25956"/>
          </a:xfrm>
          <a:prstGeom prst="rect">
            <a:avLst/>
          </a:prstGeom>
          <a:solidFill>
            <a:srgbClr val="D7E5D8">
              <a:alpha val="50000"/>
            </a:srgbClr>
          </a:solidFill>
          <a:ln/>
        </p:spPr>
        <p:txBody>
          <a:bodyPr/>
          <a:lstStyle/>
          <a:p>
            <a:endParaRPr lang="en-US"/>
          </a:p>
        </p:txBody>
      </p:sp>
      <p:sp>
        <p:nvSpPr>
          <p:cNvPr id="10" name="Text 7"/>
          <p:cNvSpPr/>
          <p:nvPr/>
        </p:nvSpPr>
        <p:spPr>
          <a:xfrm>
            <a:off x="793790" y="4630579"/>
            <a:ext cx="12690872"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Syne Extra Bold" pitchFamily="34" charset="0"/>
                <a:ea typeface="Syne Extra Bold" pitchFamily="34" charset="-122"/>
                <a:cs typeface="Syne Extra Bold" pitchFamily="34" charset="-120"/>
              </a:rPr>
              <a:t>6️⃣</a:t>
            </a:r>
            <a:r>
              <a:rPr lang="en-US" sz="2900" b="1" dirty="0">
                <a:solidFill>
                  <a:srgbClr val="F0F4F1"/>
                </a:solidFill>
                <a:latin typeface="Syne Extra Bold" pitchFamily="34" charset="0"/>
                <a:ea typeface="Syne Extra Bold" pitchFamily="34" charset="-122"/>
                <a:cs typeface="Syne Extra Bold" pitchFamily="34" charset="-120"/>
              </a:rPr>
              <a:t> Games with Sales Above Average (Global)</a:t>
            </a:r>
            <a:endParaRPr lang="en-US" sz="2900" dirty="0"/>
          </a:p>
        </p:txBody>
      </p:sp>
      <p:sp>
        <p:nvSpPr>
          <p:cNvPr id="11" name="Shape 8"/>
          <p:cNvSpPr/>
          <p:nvPr/>
        </p:nvSpPr>
        <p:spPr>
          <a:xfrm>
            <a:off x="793790" y="5312450"/>
            <a:ext cx="13042821" cy="1399699"/>
          </a:xfrm>
          <a:prstGeom prst="roundRect">
            <a:avLst>
              <a:gd name="adj" fmla="val 4424"/>
            </a:avLst>
          </a:prstGeom>
          <a:solidFill>
            <a:srgbClr val="222D32"/>
          </a:solidFill>
          <a:ln/>
        </p:spPr>
        <p:txBody>
          <a:bodyPr/>
          <a:lstStyle/>
          <a:p>
            <a:endParaRPr lang="en-US"/>
          </a:p>
        </p:txBody>
      </p:sp>
      <p:sp>
        <p:nvSpPr>
          <p:cNvPr id="12" name="Shape 9"/>
          <p:cNvSpPr/>
          <p:nvPr/>
        </p:nvSpPr>
        <p:spPr>
          <a:xfrm>
            <a:off x="786527" y="5312450"/>
            <a:ext cx="13057346" cy="1399699"/>
          </a:xfrm>
          <a:prstGeom prst="roundRect">
            <a:avLst>
              <a:gd name="adj" fmla="val 1580"/>
            </a:avLst>
          </a:prstGeom>
          <a:solidFill>
            <a:srgbClr val="222D32"/>
          </a:solidFill>
          <a:ln/>
        </p:spPr>
        <p:txBody>
          <a:bodyPr/>
          <a:lstStyle/>
          <a:p>
            <a:endParaRPr lang="en-US"/>
          </a:p>
        </p:txBody>
      </p:sp>
      <p:sp>
        <p:nvSpPr>
          <p:cNvPr id="13" name="Text 10"/>
          <p:cNvSpPr/>
          <p:nvPr/>
        </p:nvSpPr>
        <p:spPr>
          <a:xfrm>
            <a:off x="933926" y="5422940"/>
            <a:ext cx="12762548" cy="1178719"/>
          </a:xfrm>
          <a:prstGeom prst="rect">
            <a:avLst/>
          </a:prstGeom>
          <a:noFill/>
          <a:ln/>
        </p:spPr>
        <p:txBody>
          <a:bodyPr wrap="square" lIns="0" tIns="0" rIns="0" bIns="0" rtlCol="0" anchor="ctr"/>
          <a:lstStyle/>
          <a:p>
            <a:pPr>
              <a:lnSpc>
                <a:spcPts val="1850"/>
              </a:lnSpc>
            </a:pPr>
            <a:r>
              <a:rPr lang="en-US" sz="1150" dirty="0">
                <a:solidFill>
                  <a:srgbClr val="D7E5D8"/>
                </a:solidFill>
                <a:latin typeface="Consolas" pitchFamily="34" charset="0"/>
                <a:ea typeface="Consolas" pitchFamily="34" charset="-122"/>
                <a:cs typeface="Consolas" pitchFamily="34" charset="-120"/>
              </a:rPr>
              <a:t>SELECT name, </a:t>
            </a:r>
            <a:r>
              <a:rPr lang="en-US" sz="1150" dirty="0" err="1">
                <a:solidFill>
                  <a:srgbClr val="D7E5D8"/>
                </a:solidFill>
                <a:latin typeface="Consolas" pitchFamily="34" charset="0"/>
                <a:ea typeface="Consolas" pitchFamily="34" charset="-122"/>
                <a:cs typeface="Consolas" pitchFamily="34" charset="-120"/>
              </a:rPr>
              <a:t>global_sales</a:t>
            </a:r>
            <a:endParaRPr lang="en-US" sz="1150" dirty="0">
              <a:solidFill>
                <a:srgbClr val="D7E5D8"/>
              </a:solidFill>
              <a:latin typeface="Consolas" pitchFamily="34" charset="0"/>
              <a:ea typeface="Consolas" pitchFamily="34" charset="-122"/>
              <a:cs typeface="Consolas" pitchFamily="34" charset="-120"/>
            </a:endParaRPr>
          </a:p>
          <a:p>
            <a:pPr>
              <a:lnSpc>
                <a:spcPct val="150000"/>
              </a:lnSpc>
            </a:pPr>
            <a:r>
              <a:rPr lang="en-US" sz="1150" dirty="0">
                <a:solidFill>
                  <a:srgbClr val="D7E5D8"/>
                </a:solidFill>
                <a:latin typeface="Consolas" pitchFamily="34" charset="0"/>
                <a:ea typeface="Consolas" pitchFamily="34" charset="-122"/>
                <a:cs typeface="Consolas" pitchFamily="34" charset="-120"/>
              </a:rPr>
              <a:t>FROM </a:t>
            </a:r>
            <a:r>
              <a:rPr lang="en-US" sz="1150" dirty="0" err="1">
                <a:solidFill>
                  <a:srgbClr val="D7E5D8"/>
                </a:solidFill>
                <a:latin typeface="Consolas" pitchFamily="34" charset="0"/>
                <a:ea typeface="Consolas" pitchFamily="34" charset="-122"/>
                <a:cs typeface="Consolas" pitchFamily="34" charset="-120"/>
              </a:rPr>
              <a:t>video_games</a:t>
            </a:r>
            <a:endParaRPr lang="en-US" sz="1150" dirty="0">
              <a:solidFill>
                <a:srgbClr val="D7E5D8"/>
              </a:solidFill>
              <a:latin typeface="Consolas" pitchFamily="34" charset="0"/>
              <a:ea typeface="Consolas" pitchFamily="34" charset="-122"/>
              <a:cs typeface="Consolas" pitchFamily="34" charset="-120"/>
            </a:endParaRPr>
          </a:p>
          <a:p>
            <a:pPr>
              <a:lnSpc>
                <a:spcPts val="1850"/>
              </a:lnSpc>
            </a:pPr>
            <a:r>
              <a:rPr lang="en-US" sz="1150" dirty="0">
                <a:solidFill>
                  <a:srgbClr val="D7E5D8"/>
                </a:solidFill>
                <a:latin typeface="Consolas" pitchFamily="34" charset="0"/>
                <a:ea typeface="Consolas" pitchFamily="34" charset="-122"/>
                <a:cs typeface="Consolas" pitchFamily="34" charset="-120"/>
              </a:rPr>
              <a:t>WHERE </a:t>
            </a:r>
            <a:r>
              <a:rPr lang="en-US" sz="1150" dirty="0" err="1">
                <a:solidFill>
                  <a:srgbClr val="D7E5D8"/>
                </a:solidFill>
                <a:latin typeface="Consolas" pitchFamily="34" charset="0"/>
                <a:ea typeface="Consolas" pitchFamily="34" charset="-122"/>
                <a:cs typeface="Consolas" pitchFamily="34" charset="-120"/>
              </a:rPr>
              <a:t>global_sales</a:t>
            </a:r>
            <a:r>
              <a:rPr lang="en-US" sz="1150" dirty="0">
                <a:solidFill>
                  <a:srgbClr val="D7E5D8"/>
                </a:solidFill>
                <a:latin typeface="Consolas" pitchFamily="34" charset="0"/>
                <a:ea typeface="Consolas" pitchFamily="34" charset="-122"/>
                <a:cs typeface="Consolas" pitchFamily="34" charset="-120"/>
              </a:rPr>
              <a:t> &gt; (SELECT AVG(</a:t>
            </a:r>
            <a:r>
              <a:rPr lang="en-US" sz="1150" dirty="0" err="1">
                <a:solidFill>
                  <a:srgbClr val="D7E5D8"/>
                </a:solidFill>
                <a:latin typeface="Consolas" pitchFamily="34" charset="0"/>
                <a:ea typeface="Consolas" pitchFamily="34" charset="-122"/>
                <a:cs typeface="Consolas" pitchFamily="34" charset="-120"/>
              </a:rPr>
              <a:t>global_sales</a:t>
            </a:r>
            <a:r>
              <a:rPr lang="en-US" sz="1150" dirty="0">
                <a:solidFill>
                  <a:srgbClr val="D7E5D8"/>
                </a:solidFill>
                <a:latin typeface="Consolas" pitchFamily="34" charset="0"/>
                <a:ea typeface="Consolas" pitchFamily="34" charset="-122"/>
                <a:cs typeface="Consolas" pitchFamily="34" charset="-120"/>
              </a:rPr>
              <a:t>) FROM </a:t>
            </a:r>
            <a:r>
              <a:rPr lang="en-US" sz="1150" dirty="0" err="1">
                <a:solidFill>
                  <a:srgbClr val="D7E5D8"/>
                </a:solidFill>
                <a:latin typeface="Consolas" pitchFamily="34" charset="0"/>
                <a:ea typeface="Consolas" pitchFamily="34" charset="-122"/>
                <a:cs typeface="Consolas" pitchFamily="34" charset="-120"/>
              </a:rPr>
              <a:t>video_games</a:t>
            </a:r>
            <a:r>
              <a:rPr lang="en-US" sz="1150" dirty="0">
                <a:solidFill>
                  <a:srgbClr val="D7E5D8"/>
                </a:solidFill>
                <a:latin typeface="Consolas" pitchFamily="34" charset="0"/>
                <a:ea typeface="Consolas" pitchFamily="34" charset="-122"/>
                <a:cs typeface="Consolas" pitchFamily="34" charset="-120"/>
              </a:rPr>
              <a:t>)</a:t>
            </a:r>
          </a:p>
          <a:p>
            <a:pPr>
              <a:lnSpc>
                <a:spcPts val="1850"/>
              </a:lnSpc>
            </a:pPr>
            <a:r>
              <a:rPr lang="en-US" sz="1150" dirty="0">
                <a:solidFill>
                  <a:srgbClr val="D7E5D8"/>
                </a:solidFill>
                <a:latin typeface="Consolas" pitchFamily="34" charset="0"/>
                <a:ea typeface="Consolas" pitchFamily="34" charset="-122"/>
                <a:cs typeface="Consolas" pitchFamily="34" charset="-120"/>
              </a:rPr>
              <a:t>ORDER BY </a:t>
            </a:r>
            <a:r>
              <a:rPr lang="en-US" sz="1150" dirty="0" err="1">
                <a:solidFill>
                  <a:srgbClr val="D7E5D8"/>
                </a:solidFill>
                <a:latin typeface="Consolas" pitchFamily="34" charset="0"/>
                <a:ea typeface="Consolas" pitchFamily="34" charset="-122"/>
                <a:cs typeface="Consolas" pitchFamily="34" charset="-120"/>
              </a:rPr>
              <a:t>global_sales</a:t>
            </a:r>
            <a:r>
              <a:rPr lang="en-US" sz="1150" dirty="0">
                <a:solidFill>
                  <a:srgbClr val="D7E5D8"/>
                </a:solidFill>
                <a:latin typeface="Consolas" pitchFamily="34" charset="0"/>
                <a:ea typeface="Consolas" pitchFamily="34" charset="-122"/>
                <a:cs typeface="Consolas" pitchFamily="34" charset="-120"/>
              </a:rPr>
              <a:t> DESC;</a:t>
            </a:r>
          </a:p>
        </p:txBody>
      </p:sp>
      <p:sp>
        <p:nvSpPr>
          <p:cNvPr id="14" name="Shape 11"/>
          <p:cNvSpPr/>
          <p:nvPr/>
        </p:nvSpPr>
        <p:spPr>
          <a:xfrm>
            <a:off x="793790" y="6878003"/>
            <a:ext cx="13042821" cy="626269"/>
          </a:xfrm>
          <a:prstGeom prst="roundRect">
            <a:avLst>
              <a:gd name="adj" fmla="val 9888"/>
            </a:avLst>
          </a:prstGeom>
          <a:solidFill>
            <a:srgbClr val="334805"/>
          </a:solidFill>
          <a:ln/>
        </p:spPr>
        <p:txBody>
          <a:bodyPr/>
          <a:lstStyle/>
          <a:p>
            <a:endParaRPr lang="en-US"/>
          </a:p>
        </p:txBody>
      </p:sp>
      <p:pic>
        <p:nvPicPr>
          <p:cNvPr id="15" name="Image 1" descr="preencoded.png"/>
          <p:cNvPicPr>
            <a:picLocks noChangeAspect="1"/>
          </p:cNvPicPr>
          <p:nvPr/>
        </p:nvPicPr>
        <p:blipFill>
          <a:blip r:embed="rId3"/>
          <a:stretch>
            <a:fillRect/>
          </a:stretch>
        </p:blipFill>
        <p:spPr>
          <a:xfrm>
            <a:off x="941189" y="7093148"/>
            <a:ext cx="184190" cy="147399"/>
          </a:xfrm>
          <a:prstGeom prst="rect">
            <a:avLst/>
          </a:prstGeom>
        </p:spPr>
      </p:pic>
      <p:sp>
        <p:nvSpPr>
          <p:cNvPr id="16" name="Text 12"/>
          <p:cNvSpPr/>
          <p:nvPr/>
        </p:nvSpPr>
        <p:spPr>
          <a:xfrm>
            <a:off x="1272778" y="7062192"/>
            <a:ext cx="12416433" cy="235744"/>
          </a:xfrm>
          <a:prstGeom prst="rect">
            <a:avLst/>
          </a:prstGeom>
          <a:noFill/>
          <a:ln/>
        </p:spPr>
        <p:txBody>
          <a:bodyPr wrap="none" lIns="0" tIns="0" rIns="0" bIns="0" rtlCol="0" anchor="t"/>
          <a:lstStyle/>
          <a:p>
            <a:pPr marL="0" indent="0" algn="l">
              <a:lnSpc>
                <a:spcPts val="1850"/>
              </a:lnSpc>
              <a:buNone/>
            </a:pPr>
            <a:r>
              <a:rPr lang="en-US" sz="1150" b="1" dirty="0">
                <a:solidFill>
                  <a:srgbClr val="FFFFFF"/>
                </a:solidFill>
                <a:latin typeface="Syne" pitchFamily="34" charset="0"/>
                <a:ea typeface="Syne" pitchFamily="34" charset="-122"/>
                <a:cs typeface="Syne" pitchFamily="34" charset="-120"/>
              </a:rPr>
              <a:t>Insight:</a:t>
            </a:r>
            <a:r>
              <a:rPr lang="en-US" sz="1150" dirty="0">
                <a:solidFill>
                  <a:srgbClr val="FFFFFF"/>
                </a:solidFill>
                <a:latin typeface="Syne" pitchFamily="34" charset="0"/>
                <a:ea typeface="Syne" pitchFamily="34" charset="-122"/>
                <a:cs typeface="Syne" pitchFamily="34" charset="-120"/>
              </a:rPr>
              <a:t> Lists games performing above the industry's global average.</a:t>
            </a:r>
            <a:endParaRPr lang="en-US" sz="1150" dirty="0"/>
          </a:p>
        </p:txBody>
      </p:sp>
      <p:pic>
        <p:nvPicPr>
          <p:cNvPr id="17" name="Picture 16" descr="A screenshot of a data&#10;&#10;AI-generated content may be incorrect.">
            <a:extLst>
              <a:ext uri="{FF2B5EF4-FFF2-40B4-BE49-F238E27FC236}">
                <a16:creationId xmlns:a16="http://schemas.microsoft.com/office/drawing/2014/main" id="{DE3AF123-DC83-40B2-F1E7-A8C281AA270E}"/>
              </a:ext>
            </a:extLst>
          </p:cNvPr>
          <p:cNvPicPr>
            <a:picLocks noChangeAspect="1"/>
          </p:cNvPicPr>
          <p:nvPr/>
        </p:nvPicPr>
        <p:blipFill>
          <a:blip r:embed="rId4"/>
          <a:stretch>
            <a:fillRect/>
          </a:stretch>
        </p:blipFill>
        <p:spPr>
          <a:xfrm>
            <a:off x="9628169" y="1591270"/>
            <a:ext cx="2381900" cy="1638078"/>
          </a:xfrm>
          <a:prstGeom prst="rect">
            <a:avLst/>
          </a:prstGeom>
          <a:effectLst>
            <a:glow rad="228600">
              <a:schemeClr val="accent6">
                <a:satMod val="175000"/>
                <a:alpha val="40000"/>
              </a:schemeClr>
            </a:glow>
          </a:effectLst>
        </p:spPr>
      </p:pic>
      <p:pic>
        <p:nvPicPr>
          <p:cNvPr id="18" name="Picture 17" descr="A screenshot of a video game&#10;&#10;AI-generated content may be incorrect.">
            <a:extLst>
              <a:ext uri="{FF2B5EF4-FFF2-40B4-BE49-F238E27FC236}">
                <a16:creationId xmlns:a16="http://schemas.microsoft.com/office/drawing/2014/main" id="{D1EF586B-05B1-4C02-0F84-D5EA72ADCFF1}"/>
              </a:ext>
            </a:extLst>
          </p:cNvPr>
          <p:cNvPicPr>
            <a:picLocks noChangeAspect="1"/>
          </p:cNvPicPr>
          <p:nvPr/>
        </p:nvPicPr>
        <p:blipFill>
          <a:blip r:embed="rId5"/>
          <a:stretch>
            <a:fillRect/>
          </a:stretch>
        </p:blipFill>
        <p:spPr>
          <a:xfrm>
            <a:off x="9996305" y="5384784"/>
            <a:ext cx="1645627" cy="1255030"/>
          </a:xfrm>
          <a:prstGeom prst="rect">
            <a:avLst/>
          </a:prstGeom>
          <a:effectLst>
            <a:glow rad="228600">
              <a:schemeClr val="accent6">
                <a:satMod val="175000"/>
                <a:alpha val="40000"/>
              </a:schemeClr>
            </a:glow>
          </a:effectLst>
        </p:spPr>
      </p:pic>
      <p:sp>
        <p:nvSpPr>
          <p:cNvPr id="19" name="Rectangle: Rounded Corners 18">
            <a:extLst>
              <a:ext uri="{FF2B5EF4-FFF2-40B4-BE49-F238E27FC236}">
                <a16:creationId xmlns:a16="http://schemas.microsoft.com/office/drawing/2014/main" id="{C0EDBDDA-01FB-22FF-97E1-74FBB566A84F}"/>
              </a:ext>
            </a:extLst>
          </p:cNvPr>
          <p:cNvSpPr/>
          <p:nvPr/>
        </p:nvSpPr>
        <p:spPr>
          <a:xfrm>
            <a:off x="7315200" y="2212818"/>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AE8EEA-AAD6-3705-DA0C-40E924133E50}"/>
              </a:ext>
            </a:extLst>
          </p:cNvPr>
          <p:cNvSpPr txBox="1"/>
          <p:nvPr/>
        </p:nvSpPr>
        <p:spPr>
          <a:xfrm>
            <a:off x="7464268" y="2200453"/>
            <a:ext cx="1222532" cy="307777"/>
          </a:xfrm>
          <a:prstGeom prst="rect">
            <a:avLst/>
          </a:prstGeom>
          <a:noFill/>
        </p:spPr>
        <p:txBody>
          <a:bodyPr wrap="square" rtlCol="0">
            <a:spAutoFit/>
          </a:bodyPr>
          <a:lstStyle/>
          <a:p>
            <a:r>
              <a:rPr lang="en-US" sz="1400" dirty="0">
                <a:solidFill>
                  <a:schemeClr val="bg1"/>
                </a:solidFill>
              </a:rPr>
              <a:t>OUTPUT-&gt;</a:t>
            </a:r>
          </a:p>
        </p:txBody>
      </p:sp>
      <p:sp>
        <p:nvSpPr>
          <p:cNvPr id="21" name="Rectangle: Rounded Corners 20">
            <a:extLst>
              <a:ext uri="{FF2B5EF4-FFF2-40B4-BE49-F238E27FC236}">
                <a16:creationId xmlns:a16="http://schemas.microsoft.com/office/drawing/2014/main" id="{241CBE1A-BBF9-D335-C848-0DD30FACEF54}"/>
              </a:ext>
            </a:extLst>
          </p:cNvPr>
          <p:cNvSpPr/>
          <p:nvPr/>
        </p:nvSpPr>
        <p:spPr>
          <a:xfrm>
            <a:off x="7926466" y="5809162"/>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7F7346D-E5F0-3B71-1992-11C447C4DAFE}"/>
              </a:ext>
            </a:extLst>
          </p:cNvPr>
          <p:cNvSpPr txBox="1"/>
          <p:nvPr/>
        </p:nvSpPr>
        <p:spPr>
          <a:xfrm>
            <a:off x="8075534" y="5796797"/>
            <a:ext cx="1222532" cy="307777"/>
          </a:xfrm>
          <a:prstGeom prst="rect">
            <a:avLst/>
          </a:prstGeom>
          <a:noFill/>
        </p:spPr>
        <p:txBody>
          <a:bodyPr wrap="square" rtlCol="0">
            <a:spAutoFit/>
          </a:bodyPr>
          <a:lstStyle/>
          <a:p>
            <a:r>
              <a:rPr lang="en-US" sz="1400" dirty="0">
                <a:solidFill>
                  <a:schemeClr val="bg1"/>
                </a:solidFill>
              </a:rPr>
              <a:t>OUTPUT-&gt;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9381" y="596622"/>
            <a:ext cx="11620738" cy="617815"/>
          </a:xfrm>
          <a:prstGeom prst="rect">
            <a:avLst/>
          </a:prstGeom>
          <a:noFill/>
          <a:ln/>
        </p:spPr>
        <p:txBody>
          <a:bodyPr wrap="none" lIns="0" tIns="0" rIns="0" bIns="0" rtlCol="0" anchor="t"/>
          <a:lstStyle/>
          <a:p>
            <a:pPr marL="0" indent="0" algn="l">
              <a:lnSpc>
                <a:spcPts val="4800"/>
              </a:lnSpc>
              <a:buNone/>
            </a:pPr>
            <a:r>
              <a:rPr lang="en-US" sz="3800" b="1" dirty="0">
                <a:solidFill>
                  <a:srgbClr val="000000"/>
                </a:solidFill>
                <a:latin typeface="Syne Extra Bold" pitchFamily="34" charset="0"/>
                <a:ea typeface="Syne Extra Bold" pitchFamily="34" charset="-122"/>
                <a:cs typeface="Syne Extra Bold" pitchFamily="34" charset="-120"/>
              </a:rPr>
              <a:t>7️⃣</a:t>
            </a:r>
            <a:r>
              <a:rPr lang="en-US" sz="3800" b="1" dirty="0">
                <a:solidFill>
                  <a:srgbClr val="F0F4F1"/>
                </a:solidFill>
                <a:latin typeface="Syne Extra Bold" pitchFamily="34" charset="0"/>
                <a:ea typeface="Syne Extra Bold" pitchFamily="34" charset="-122"/>
                <a:cs typeface="Syne Extra Bold" pitchFamily="34" charset="-120"/>
              </a:rPr>
              <a:t> Best Year for Each Publisher</a:t>
            </a:r>
            <a:endParaRPr lang="en-US" sz="3800" dirty="0"/>
          </a:p>
        </p:txBody>
      </p:sp>
      <p:sp>
        <p:nvSpPr>
          <p:cNvPr id="3" name="Shape 1"/>
          <p:cNvSpPr/>
          <p:nvPr/>
        </p:nvSpPr>
        <p:spPr>
          <a:xfrm>
            <a:off x="759381" y="1604963"/>
            <a:ext cx="13111639" cy="4979194"/>
          </a:xfrm>
          <a:prstGeom prst="roundRect">
            <a:avLst>
              <a:gd name="adj" fmla="val 1647"/>
            </a:avLst>
          </a:prstGeom>
          <a:solidFill>
            <a:srgbClr val="222D32"/>
          </a:solidFill>
          <a:ln/>
        </p:spPr>
        <p:txBody>
          <a:bodyPr/>
          <a:lstStyle/>
          <a:p>
            <a:endParaRPr lang="en-US"/>
          </a:p>
        </p:txBody>
      </p:sp>
      <p:sp>
        <p:nvSpPr>
          <p:cNvPr id="4" name="Shape 2"/>
          <p:cNvSpPr/>
          <p:nvPr/>
        </p:nvSpPr>
        <p:spPr>
          <a:xfrm>
            <a:off x="749618" y="1604963"/>
            <a:ext cx="13131165" cy="4979194"/>
          </a:xfrm>
          <a:prstGeom prst="roundRect">
            <a:avLst>
              <a:gd name="adj" fmla="val 588"/>
            </a:avLst>
          </a:prstGeom>
          <a:solidFill>
            <a:srgbClr val="222D32"/>
          </a:solidFill>
          <a:ln/>
        </p:spPr>
        <p:txBody>
          <a:bodyPr anchor="ctr"/>
          <a:lstStyle/>
          <a:p>
            <a:pPr>
              <a:lnSpc>
                <a:spcPct val="150000"/>
              </a:lnSpc>
            </a:pPr>
            <a:endParaRPr lang="en-US" dirty="0"/>
          </a:p>
        </p:txBody>
      </p:sp>
      <p:sp>
        <p:nvSpPr>
          <p:cNvPr id="5" name="Text 3"/>
          <p:cNvSpPr/>
          <p:nvPr/>
        </p:nvSpPr>
        <p:spPr>
          <a:xfrm>
            <a:off x="944880" y="1751409"/>
            <a:ext cx="12740640" cy="4686300"/>
          </a:xfrm>
          <a:prstGeom prst="rect">
            <a:avLst/>
          </a:prstGeom>
          <a:noFill/>
          <a:ln/>
        </p:spPr>
        <p:txBody>
          <a:bodyPr wrap="square" lIns="0" tIns="0" rIns="0" bIns="0" rtlCol="0" anchor="ctr"/>
          <a:lstStyle/>
          <a:p>
            <a:pPr>
              <a:lnSpc>
                <a:spcPts val="2450"/>
              </a:lnSpc>
            </a:pPr>
            <a:r>
              <a:rPr lang="en-US" sz="1500" dirty="0">
                <a:solidFill>
                  <a:srgbClr val="D7E5D8"/>
                </a:solidFill>
                <a:latin typeface="Consolas" pitchFamily="34" charset="0"/>
                <a:ea typeface="Consolas" pitchFamily="34" charset="-122"/>
                <a:cs typeface="Consolas" pitchFamily="34" charset="-120"/>
              </a:rPr>
              <a:t>SELECT publisher, year, ROUND(SUM(</a:t>
            </a:r>
            <a:r>
              <a:rPr lang="en-US" sz="1500" dirty="0" err="1">
                <a:solidFill>
                  <a:srgbClr val="D7E5D8"/>
                </a:solidFill>
                <a:latin typeface="Consolas" pitchFamily="34" charset="0"/>
                <a:ea typeface="Consolas" pitchFamily="34" charset="-122"/>
                <a:cs typeface="Consolas" pitchFamily="34" charset="-120"/>
              </a:rPr>
              <a:t>global_sales</a:t>
            </a:r>
            <a:r>
              <a:rPr lang="en-US" sz="1500" dirty="0">
                <a:solidFill>
                  <a:srgbClr val="D7E5D8"/>
                </a:solidFill>
                <a:latin typeface="Consolas" pitchFamily="34" charset="0"/>
                <a:ea typeface="Consolas" pitchFamily="34" charset="-122"/>
                <a:cs typeface="Consolas" pitchFamily="34" charset="-120"/>
              </a:rPr>
              <a:t>),2) AS </a:t>
            </a:r>
            <a:r>
              <a:rPr lang="en-US" sz="1500" dirty="0" err="1">
                <a:solidFill>
                  <a:srgbClr val="D7E5D8"/>
                </a:solidFill>
                <a:latin typeface="Consolas" pitchFamily="34" charset="0"/>
                <a:ea typeface="Consolas" pitchFamily="34" charset="-122"/>
                <a:cs typeface="Consolas" pitchFamily="34" charset="-120"/>
              </a:rPr>
              <a:t>total_sales</a:t>
            </a:r>
            <a:endParaRPr lang="en-US" sz="1500" dirty="0">
              <a:solidFill>
                <a:srgbClr val="D7E5D8"/>
              </a:solidFill>
              <a:latin typeface="Consolas" pitchFamily="34" charset="0"/>
              <a:ea typeface="Consolas" pitchFamily="34" charset="-122"/>
              <a:cs typeface="Consolas" pitchFamily="34" charset="-120"/>
            </a:endParaRPr>
          </a:p>
          <a:p>
            <a:pPr>
              <a:lnSpc>
                <a:spcPts val="2450"/>
              </a:lnSpc>
            </a:pPr>
            <a:r>
              <a:rPr lang="en-US" sz="1500" dirty="0">
                <a:solidFill>
                  <a:srgbClr val="D7E5D8"/>
                </a:solidFill>
                <a:latin typeface="Consolas" pitchFamily="34" charset="0"/>
                <a:ea typeface="Consolas" pitchFamily="34" charset="-122"/>
                <a:cs typeface="Consolas" pitchFamily="34" charset="-120"/>
              </a:rPr>
              <a:t>FROM </a:t>
            </a:r>
            <a:r>
              <a:rPr lang="en-US" sz="1500" dirty="0" err="1">
                <a:solidFill>
                  <a:srgbClr val="D7E5D8"/>
                </a:solidFill>
                <a:latin typeface="Consolas" pitchFamily="34" charset="0"/>
                <a:ea typeface="Consolas" pitchFamily="34" charset="-122"/>
                <a:cs typeface="Consolas" pitchFamily="34" charset="-120"/>
              </a:rPr>
              <a:t>video_games</a:t>
            </a:r>
            <a:endParaRPr lang="en-US" sz="1500" dirty="0">
              <a:solidFill>
                <a:srgbClr val="D7E5D8"/>
              </a:solidFill>
              <a:latin typeface="Consolas" pitchFamily="34" charset="0"/>
              <a:ea typeface="Consolas" pitchFamily="34" charset="-122"/>
              <a:cs typeface="Consolas" pitchFamily="34" charset="-120"/>
            </a:endParaRPr>
          </a:p>
          <a:p>
            <a:pPr>
              <a:lnSpc>
                <a:spcPts val="2450"/>
              </a:lnSpc>
            </a:pPr>
            <a:r>
              <a:rPr lang="en-US" sz="1500" dirty="0">
                <a:solidFill>
                  <a:srgbClr val="D7E5D8"/>
                </a:solidFill>
                <a:latin typeface="Consolas" pitchFamily="34" charset="0"/>
                <a:ea typeface="Consolas" pitchFamily="34" charset="-122"/>
                <a:cs typeface="Consolas" pitchFamily="34" charset="-120"/>
              </a:rPr>
              <a:t>GROUP BY publisher, year</a:t>
            </a:r>
          </a:p>
          <a:p>
            <a:pPr>
              <a:lnSpc>
                <a:spcPct val="150000"/>
              </a:lnSpc>
            </a:pPr>
            <a:r>
              <a:rPr lang="en-US" sz="1500" dirty="0">
                <a:solidFill>
                  <a:srgbClr val="D7E5D8"/>
                </a:solidFill>
                <a:latin typeface="Consolas" pitchFamily="34" charset="0"/>
                <a:ea typeface="Consolas" pitchFamily="34" charset="-122"/>
                <a:cs typeface="Consolas" pitchFamily="34" charset="-120"/>
              </a:rPr>
              <a:t>HAVING </a:t>
            </a:r>
            <a:r>
              <a:rPr lang="en-US" sz="1500" dirty="0" err="1">
                <a:solidFill>
                  <a:srgbClr val="D7E5D8"/>
                </a:solidFill>
                <a:latin typeface="Consolas" pitchFamily="34" charset="0"/>
                <a:ea typeface="Consolas" pitchFamily="34" charset="-122"/>
                <a:cs typeface="Consolas" pitchFamily="34" charset="-120"/>
              </a:rPr>
              <a:t>total_sales</a:t>
            </a:r>
            <a:r>
              <a:rPr lang="en-US" sz="1500" dirty="0">
                <a:solidFill>
                  <a:srgbClr val="D7E5D8"/>
                </a:solidFill>
                <a:latin typeface="Consolas" pitchFamily="34" charset="0"/>
                <a:ea typeface="Consolas" pitchFamily="34" charset="-122"/>
                <a:cs typeface="Consolas" pitchFamily="34" charset="-120"/>
              </a:rPr>
              <a:t> = (</a:t>
            </a:r>
          </a:p>
          <a:p>
            <a:pPr>
              <a:lnSpc>
                <a:spcPts val="2450"/>
              </a:lnSpc>
            </a:pPr>
            <a:r>
              <a:rPr lang="en-US" sz="1500" dirty="0">
                <a:solidFill>
                  <a:srgbClr val="D7E5D8"/>
                </a:solidFill>
                <a:latin typeface="Consolas" pitchFamily="34" charset="0"/>
                <a:ea typeface="Consolas" pitchFamily="34" charset="-122"/>
                <a:cs typeface="Consolas" pitchFamily="34" charset="-120"/>
              </a:rPr>
              <a:t>    SELECT MAX(</a:t>
            </a:r>
            <a:r>
              <a:rPr lang="en-US" sz="1500" dirty="0" err="1">
                <a:solidFill>
                  <a:srgbClr val="D7E5D8"/>
                </a:solidFill>
                <a:latin typeface="Consolas" pitchFamily="34" charset="0"/>
                <a:ea typeface="Consolas" pitchFamily="34" charset="-122"/>
                <a:cs typeface="Consolas" pitchFamily="34" charset="-120"/>
              </a:rPr>
              <a:t>total_sales_sub</a:t>
            </a:r>
            <a:r>
              <a:rPr lang="en-US" sz="1500" dirty="0">
                <a:solidFill>
                  <a:srgbClr val="D7E5D8"/>
                </a:solidFill>
                <a:latin typeface="Consolas" pitchFamily="34" charset="0"/>
                <a:ea typeface="Consolas" pitchFamily="34" charset="-122"/>
                <a:cs typeface="Consolas" pitchFamily="34" charset="-120"/>
              </a:rPr>
              <a:t>)</a:t>
            </a:r>
          </a:p>
          <a:p>
            <a:pPr>
              <a:lnSpc>
                <a:spcPts val="2450"/>
              </a:lnSpc>
            </a:pPr>
            <a:r>
              <a:rPr lang="en-US" sz="1500" dirty="0">
                <a:solidFill>
                  <a:srgbClr val="D7E5D8"/>
                </a:solidFill>
                <a:latin typeface="Consolas" pitchFamily="34" charset="0"/>
                <a:ea typeface="Consolas" pitchFamily="34" charset="-122"/>
                <a:cs typeface="Consolas" pitchFamily="34" charset="-120"/>
              </a:rPr>
              <a:t>    FROM (</a:t>
            </a:r>
          </a:p>
          <a:p>
            <a:pPr>
              <a:lnSpc>
                <a:spcPts val="2450"/>
              </a:lnSpc>
            </a:pPr>
            <a:r>
              <a:rPr lang="en-US" sz="1500" dirty="0">
                <a:solidFill>
                  <a:srgbClr val="D7E5D8"/>
                </a:solidFill>
                <a:latin typeface="Consolas" pitchFamily="34" charset="0"/>
                <a:ea typeface="Consolas" pitchFamily="34" charset="-122"/>
                <a:cs typeface="Consolas" pitchFamily="34" charset="-120"/>
              </a:rPr>
              <a:t>        SELECT publisher AS pub, year AS yr, SUM(</a:t>
            </a:r>
            <a:r>
              <a:rPr lang="en-US" sz="1500" dirty="0" err="1">
                <a:solidFill>
                  <a:srgbClr val="D7E5D8"/>
                </a:solidFill>
                <a:latin typeface="Consolas" pitchFamily="34" charset="0"/>
                <a:ea typeface="Consolas" pitchFamily="34" charset="-122"/>
                <a:cs typeface="Consolas" pitchFamily="34" charset="-120"/>
              </a:rPr>
              <a:t>global_sales</a:t>
            </a:r>
            <a:r>
              <a:rPr lang="en-US" sz="1500" dirty="0">
                <a:solidFill>
                  <a:srgbClr val="D7E5D8"/>
                </a:solidFill>
                <a:latin typeface="Consolas" pitchFamily="34" charset="0"/>
                <a:ea typeface="Consolas" pitchFamily="34" charset="-122"/>
                <a:cs typeface="Consolas" pitchFamily="34" charset="-120"/>
              </a:rPr>
              <a:t>) AS </a:t>
            </a:r>
            <a:r>
              <a:rPr lang="en-US" sz="1500" dirty="0" err="1">
                <a:solidFill>
                  <a:srgbClr val="D7E5D8"/>
                </a:solidFill>
                <a:latin typeface="Consolas" pitchFamily="34" charset="0"/>
                <a:ea typeface="Consolas" pitchFamily="34" charset="-122"/>
                <a:cs typeface="Consolas" pitchFamily="34" charset="-120"/>
              </a:rPr>
              <a:t>total_sales_sub</a:t>
            </a:r>
            <a:endParaRPr lang="en-US" sz="1500" dirty="0">
              <a:solidFill>
                <a:srgbClr val="D7E5D8"/>
              </a:solidFill>
              <a:latin typeface="Consolas" pitchFamily="34" charset="0"/>
              <a:ea typeface="Consolas" pitchFamily="34" charset="-122"/>
              <a:cs typeface="Consolas" pitchFamily="34" charset="-120"/>
            </a:endParaRPr>
          </a:p>
          <a:p>
            <a:pPr>
              <a:lnSpc>
                <a:spcPts val="2450"/>
              </a:lnSpc>
            </a:pPr>
            <a:r>
              <a:rPr lang="en-US" sz="1500" dirty="0">
                <a:solidFill>
                  <a:srgbClr val="D7E5D8"/>
                </a:solidFill>
                <a:latin typeface="Consolas" pitchFamily="34" charset="0"/>
                <a:ea typeface="Consolas" pitchFamily="34" charset="-122"/>
                <a:cs typeface="Consolas" pitchFamily="34" charset="-120"/>
              </a:rPr>
              <a:t>        FROM </a:t>
            </a:r>
            <a:r>
              <a:rPr lang="en-US" sz="1500" dirty="0" err="1">
                <a:solidFill>
                  <a:srgbClr val="D7E5D8"/>
                </a:solidFill>
                <a:latin typeface="Consolas" pitchFamily="34" charset="0"/>
                <a:ea typeface="Consolas" pitchFamily="34" charset="-122"/>
                <a:cs typeface="Consolas" pitchFamily="34" charset="-120"/>
              </a:rPr>
              <a:t>video_games</a:t>
            </a:r>
            <a:endParaRPr lang="en-US" sz="1500" dirty="0">
              <a:solidFill>
                <a:srgbClr val="D7E5D8"/>
              </a:solidFill>
              <a:latin typeface="Consolas" pitchFamily="34" charset="0"/>
              <a:ea typeface="Consolas" pitchFamily="34" charset="-122"/>
              <a:cs typeface="Consolas" pitchFamily="34" charset="-120"/>
            </a:endParaRPr>
          </a:p>
          <a:p>
            <a:pPr>
              <a:lnSpc>
                <a:spcPts val="2450"/>
              </a:lnSpc>
            </a:pPr>
            <a:r>
              <a:rPr lang="en-US" sz="1500" dirty="0">
                <a:solidFill>
                  <a:srgbClr val="D7E5D8"/>
                </a:solidFill>
                <a:latin typeface="Consolas" pitchFamily="34" charset="0"/>
                <a:ea typeface="Consolas" pitchFamily="34" charset="-122"/>
                <a:cs typeface="Consolas" pitchFamily="34" charset="-120"/>
              </a:rPr>
              <a:t>        GROUP BY publisher, year</a:t>
            </a:r>
          </a:p>
          <a:p>
            <a:pPr>
              <a:lnSpc>
                <a:spcPts val="2450"/>
              </a:lnSpc>
            </a:pPr>
            <a:r>
              <a:rPr lang="en-US" sz="1500" dirty="0">
                <a:solidFill>
                  <a:srgbClr val="D7E5D8"/>
                </a:solidFill>
                <a:latin typeface="Consolas" pitchFamily="34" charset="0"/>
                <a:ea typeface="Consolas" pitchFamily="34" charset="-122"/>
                <a:cs typeface="Consolas" pitchFamily="34" charset="-120"/>
              </a:rPr>
              <a:t>    ) AS sub</a:t>
            </a:r>
          </a:p>
          <a:p>
            <a:pPr>
              <a:lnSpc>
                <a:spcPts val="2450"/>
              </a:lnSpc>
            </a:pPr>
            <a:r>
              <a:rPr lang="en-US" sz="1500" dirty="0">
                <a:solidFill>
                  <a:srgbClr val="D7E5D8"/>
                </a:solidFill>
                <a:latin typeface="Consolas" pitchFamily="34" charset="0"/>
                <a:ea typeface="Consolas" pitchFamily="34" charset="-122"/>
                <a:cs typeface="Consolas" pitchFamily="34" charset="-120"/>
              </a:rPr>
              <a:t>    WHERE sub.pub = publisher</a:t>
            </a:r>
          </a:p>
          <a:p>
            <a:pPr>
              <a:lnSpc>
                <a:spcPts val="2450"/>
              </a:lnSpc>
            </a:pPr>
            <a:r>
              <a:rPr lang="en-US" sz="1500" dirty="0">
                <a:solidFill>
                  <a:srgbClr val="D7E5D8"/>
                </a:solidFill>
                <a:latin typeface="Consolas" pitchFamily="34" charset="0"/>
                <a:ea typeface="Consolas" pitchFamily="34" charset="-122"/>
                <a:cs typeface="Consolas" pitchFamily="34" charset="-120"/>
              </a:rPr>
              <a:t>)</a:t>
            </a:r>
          </a:p>
          <a:p>
            <a:pPr>
              <a:lnSpc>
                <a:spcPct val="150000"/>
              </a:lnSpc>
            </a:pPr>
            <a:r>
              <a:rPr lang="en-US" sz="1500" dirty="0">
                <a:solidFill>
                  <a:srgbClr val="D7E5D8"/>
                </a:solidFill>
                <a:latin typeface="Consolas" pitchFamily="34" charset="0"/>
                <a:ea typeface="Consolas" pitchFamily="34" charset="-122"/>
                <a:cs typeface="Consolas" pitchFamily="34" charset="-120"/>
              </a:rPr>
              <a:t>ORDER BY publisher;</a:t>
            </a:r>
          </a:p>
        </p:txBody>
      </p:sp>
      <p:sp>
        <p:nvSpPr>
          <p:cNvPr id="6" name="Shape 4"/>
          <p:cNvSpPr/>
          <p:nvPr/>
        </p:nvSpPr>
        <p:spPr>
          <a:xfrm>
            <a:off x="759381" y="6803827"/>
            <a:ext cx="13111639" cy="829866"/>
          </a:xfrm>
          <a:prstGeom prst="roundRect">
            <a:avLst>
              <a:gd name="adj" fmla="val 9883"/>
            </a:avLst>
          </a:prstGeom>
          <a:solidFill>
            <a:srgbClr val="334805"/>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954643" y="7098030"/>
            <a:ext cx="244078" cy="195262"/>
          </a:xfrm>
          <a:prstGeom prst="rect">
            <a:avLst/>
          </a:prstGeom>
        </p:spPr>
      </p:pic>
      <p:sp>
        <p:nvSpPr>
          <p:cNvPr id="8" name="Text 5"/>
          <p:cNvSpPr/>
          <p:nvPr/>
        </p:nvSpPr>
        <p:spPr>
          <a:xfrm>
            <a:off x="1393984" y="7047905"/>
            <a:ext cx="12281773" cy="312420"/>
          </a:xfrm>
          <a:prstGeom prst="rect">
            <a:avLst/>
          </a:prstGeom>
          <a:noFill/>
          <a:ln/>
        </p:spPr>
        <p:txBody>
          <a:bodyPr wrap="none" lIns="0" tIns="0" rIns="0" bIns="0" rtlCol="0" anchor="t"/>
          <a:lstStyle/>
          <a:p>
            <a:pPr marL="0" indent="0" algn="l">
              <a:lnSpc>
                <a:spcPts val="2450"/>
              </a:lnSpc>
              <a:buNone/>
            </a:pPr>
            <a:r>
              <a:rPr lang="en-US" sz="1500" b="1" dirty="0">
                <a:solidFill>
                  <a:srgbClr val="FFFFFF"/>
                </a:solidFill>
                <a:latin typeface="Syne" pitchFamily="34" charset="0"/>
                <a:ea typeface="Syne" pitchFamily="34" charset="-122"/>
                <a:cs typeface="Syne" pitchFamily="34" charset="-120"/>
              </a:rPr>
              <a:t>Insight:</a:t>
            </a:r>
            <a:r>
              <a:rPr lang="en-US" sz="1500" dirty="0">
                <a:solidFill>
                  <a:srgbClr val="FFFFFF"/>
                </a:solidFill>
                <a:latin typeface="Syne" pitchFamily="34" charset="0"/>
                <a:ea typeface="Syne" pitchFamily="34" charset="-122"/>
                <a:cs typeface="Syne" pitchFamily="34" charset="-120"/>
              </a:rPr>
              <a:t> Identifies the peak performance year for each publisher.</a:t>
            </a:r>
            <a:endParaRPr lang="en-US" sz="1500" dirty="0"/>
          </a:p>
        </p:txBody>
      </p:sp>
      <p:pic>
        <p:nvPicPr>
          <p:cNvPr id="9" name="Picture 8">
            <a:extLst>
              <a:ext uri="{FF2B5EF4-FFF2-40B4-BE49-F238E27FC236}">
                <a16:creationId xmlns:a16="http://schemas.microsoft.com/office/drawing/2014/main" id="{5D905A50-EAE0-24E7-E3AC-95FCC3F1C688}"/>
              </a:ext>
            </a:extLst>
          </p:cNvPr>
          <p:cNvPicPr>
            <a:picLocks noChangeAspect="1"/>
          </p:cNvPicPr>
          <p:nvPr/>
        </p:nvPicPr>
        <p:blipFill>
          <a:blip r:embed="rId4"/>
          <a:stretch>
            <a:fillRect/>
          </a:stretch>
        </p:blipFill>
        <p:spPr>
          <a:xfrm>
            <a:off x="10274979" y="3181350"/>
            <a:ext cx="2905125" cy="1866900"/>
          </a:xfrm>
          <a:prstGeom prst="rect">
            <a:avLst/>
          </a:prstGeom>
          <a:effectLst>
            <a:glow rad="228600">
              <a:schemeClr val="accent6">
                <a:satMod val="175000"/>
                <a:alpha val="40000"/>
              </a:schemeClr>
            </a:glow>
          </a:effectLst>
        </p:spPr>
      </p:pic>
      <p:sp>
        <p:nvSpPr>
          <p:cNvPr id="10" name="Rectangle: Rounded Corners 9">
            <a:extLst>
              <a:ext uri="{FF2B5EF4-FFF2-40B4-BE49-F238E27FC236}">
                <a16:creationId xmlns:a16="http://schemas.microsoft.com/office/drawing/2014/main" id="{DDD496CF-314B-D47F-93C8-A0FC84A0B17A}"/>
              </a:ext>
            </a:extLst>
          </p:cNvPr>
          <p:cNvSpPr/>
          <p:nvPr/>
        </p:nvSpPr>
        <p:spPr>
          <a:xfrm>
            <a:off x="8442010" y="3039826"/>
            <a:ext cx="1222533" cy="283049"/>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EEB778-41FF-ECA4-BD7F-EAEBE5B5C452}"/>
              </a:ext>
            </a:extLst>
          </p:cNvPr>
          <p:cNvSpPr txBox="1"/>
          <p:nvPr/>
        </p:nvSpPr>
        <p:spPr>
          <a:xfrm>
            <a:off x="8591078" y="3027461"/>
            <a:ext cx="1222532" cy="307777"/>
          </a:xfrm>
          <a:prstGeom prst="rect">
            <a:avLst/>
          </a:prstGeom>
          <a:noFill/>
        </p:spPr>
        <p:txBody>
          <a:bodyPr wrap="square" rtlCol="0">
            <a:spAutoFit/>
          </a:bodyPr>
          <a:lstStyle/>
          <a:p>
            <a:r>
              <a:rPr lang="en-US" sz="1400" dirty="0">
                <a:solidFill>
                  <a:schemeClr val="bg1"/>
                </a:solidFill>
              </a:rPr>
              <a:t>OUTPUT-&gt;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132</TotalTime>
  <Words>1673</Words>
  <Application>Microsoft Office PowerPoint</Application>
  <PresentationFormat>Custom</PresentationFormat>
  <Paragraphs>215</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Aptos Display</vt:lpstr>
      <vt:lpstr>Aptos</vt:lpstr>
      <vt:lpstr>Syne</vt:lpstr>
      <vt:lpstr>Consolas</vt:lpstr>
      <vt:lpstr>Syne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Supratim Maity</dc:creator>
  <cp:lastModifiedBy>Supratim Maity</cp:lastModifiedBy>
  <cp:revision>2</cp:revision>
  <dcterms:created xsi:type="dcterms:W3CDTF">2025-10-13T17:06:30Z</dcterms:created>
  <dcterms:modified xsi:type="dcterms:W3CDTF">2025-10-13T19:43:30Z</dcterms:modified>
</cp:coreProperties>
</file>